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41"/>
  </p:notesMasterIdLst>
  <p:handoutMasterIdLst>
    <p:handoutMasterId r:id="rId42"/>
  </p:handoutMasterIdLst>
  <p:sldIdLst>
    <p:sldId id="854" r:id="rId5"/>
    <p:sldId id="1030" r:id="rId6"/>
    <p:sldId id="1031" r:id="rId7"/>
    <p:sldId id="861" r:id="rId8"/>
    <p:sldId id="884" r:id="rId9"/>
    <p:sldId id="1013" r:id="rId10"/>
    <p:sldId id="1038" r:id="rId11"/>
    <p:sldId id="1039" r:id="rId12"/>
    <p:sldId id="1029" r:id="rId13"/>
    <p:sldId id="1033" r:id="rId14"/>
    <p:sldId id="1036" r:id="rId15"/>
    <p:sldId id="1037" r:id="rId16"/>
    <p:sldId id="1032" r:id="rId17"/>
    <p:sldId id="344" r:id="rId18"/>
    <p:sldId id="345" r:id="rId19"/>
    <p:sldId id="380" r:id="rId20"/>
    <p:sldId id="667" r:id="rId21"/>
    <p:sldId id="767" r:id="rId22"/>
    <p:sldId id="768" r:id="rId23"/>
    <p:sldId id="690" r:id="rId24"/>
    <p:sldId id="691" r:id="rId25"/>
    <p:sldId id="693" r:id="rId26"/>
    <p:sldId id="769" r:id="rId27"/>
    <p:sldId id="772" r:id="rId28"/>
    <p:sldId id="773" r:id="rId29"/>
    <p:sldId id="771" r:id="rId30"/>
    <p:sldId id="770" r:id="rId31"/>
    <p:sldId id="468" r:id="rId32"/>
    <p:sldId id="780" r:id="rId33"/>
    <p:sldId id="777" r:id="rId34"/>
    <p:sldId id="778" r:id="rId35"/>
    <p:sldId id="779" r:id="rId36"/>
    <p:sldId id="781" r:id="rId37"/>
    <p:sldId id="782" r:id="rId38"/>
    <p:sldId id="783" r:id="rId39"/>
    <p:sldId id="784" r:id="rId40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C64"/>
    <a:srgbClr val="32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786"/>
    <p:restoredTop sz="96860"/>
  </p:normalViewPr>
  <p:slideViewPr>
    <p:cSldViewPr snapToObjects="1">
      <p:cViewPr varScale="1">
        <p:scale>
          <a:sx n="202" d="100"/>
          <a:sy n="202" d="100"/>
        </p:scale>
        <p:origin x="880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66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107" d="100"/>
          <a:sy n="107" d="100"/>
        </p:scale>
        <p:origin x="36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B2AC-7E4F-8047-9193-854483C1A223}" type="datetimeFigureOut">
              <a:rPr lang="en-US" smtClean="0"/>
              <a:t>10/3/21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E209-2B77-6A4B-8F32-9DF4E1CE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567C9F-4D7F-5847-BD8F-556675060DA1}" type="datetimeFigureOut">
              <a:rPr lang="en-US" altLang="en-US"/>
              <a:pPr/>
              <a:t>10/3/21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D6415B-586E-2B45-B637-70E4CB56C1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6528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4596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7560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0613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1030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0800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2297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23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6876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264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744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10/3/21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51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10/3/21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7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10/3/21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220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10/3/21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9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10/3/21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9182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-19050"/>
            <a:ext cx="8279946" cy="3877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2800" b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28600" y="819150"/>
            <a:ext cx="8495740" cy="36960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4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3201432969"/>
      </p:ext>
    </p:extLst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/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E6156 – Topics in SW Engineering: Lecture 4: APIs, REST, SSO, Events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2021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74" r:id="rId2"/>
    <p:sldLayoutId id="2147493586" r:id="rId3"/>
    <p:sldLayoutId id="2147493478" r:id="rId4"/>
    <p:sldLayoutId id="2147493475" r:id="rId5"/>
    <p:sldLayoutId id="2147493476" r:id="rId6"/>
    <p:sldLayoutId id="2147493477" r:id="rId7"/>
    <p:sldLayoutId id="2147493589" r:id="rId8"/>
    <p:sldLayoutId id="2147493590" r:id="rId9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architecture/patterns/anti-corruption-layer" TargetMode="Externa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-2" y="1"/>
            <a:ext cx="9144002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200" i="1" dirty="0"/>
              <a:t>E6156 – Topics in SW Engineering: Cloud Computing</a:t>
            </a:r>
          </a:p>
          <a:p>
            <a:pPr algn="ctr"/>
            <a:r>
              <a:rPr lang="en-US" altLang="en-US" sz="3200" i="1" dirty="0">
                <a:solidFill>
                  <a:srgbClr val="FFFF00"/>
                </a:solidFill>
              </a:rPr>
              <a:t>Lecture 4: APIs, REST, SSO, Events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2021</a:t>
            </a:r>
          </a:p>
        </p:txBody>
      </p:sp>
    </p:spTree>
    <p:extLst>
      <p:ext uri="{BB962C8B-B14F-4D97-AF65-F5344CB8AC3E}">
        <p14:creationId xmlns:p14="http://schemas.microsoft.com/office/powerpoint/2010/main" val="2037995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AD2DCE-F5AC-3144-BFB4-061AC0BAE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0497" y="590550"/>
            <a:ext cx="3737303" cy="403860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Two major challenges:</a:t>
            </a:r>
          </a:p>
          <a:p>
            <a:r>
              <a:rPr lang="en-US" sz="1400" dirty="0"/>
              <a:t>User management:</a:t>
            </a:r>
          </a:p>
          <a:p>
            <a:pPr lvl="1"/>
            <a:r>
              <a:rPr lang="en-US" sz="1200" dirty="0"/>
              <a:t>Securing the user/password database.</a:t>
            </a:r>
          </a:p>
          <a:p>
            <a:pPr lvl="1"/>
            <a:r>
              <a:rPr lang="en-US" sz="1200" dirty="0"/>
              <a:t>Implementing password reset.</a:t>
            </a:r>
          </a:p>
          <a:p>
            <a:pPr lvl="1"/>
            <a:r>
              <a:rPr lang="en-US" sz="1200" dirty="0"/>
              <a:t>Verifying email ownership to avoid</a:t>
            </a:r>
            <a:br>
              <a:rPr lang="en-US" sz="1200" dirty="0"/>
            </a:br>
            <a:r>
              <a:rPr lang="en-US" sz="1200" dirty="0"/>
              <a:t>spamming by registration.</a:t>
            </a:r>
          </a:p>
          <a:p>
            <a:pPr lvl="1"/>
            <a:r>
              <a:rPr lang="en-US" sz="1200" dirty="0"/>
              <a:t>Two factor</a:t>
            </a:r>
          </a:p>
          <a:p>
            <a:pPr lvl="1"/>
            <a:r>
              <a:rPr lang="en-US" sz="1200" dirty="0"/>
              <a:t>... ...</a:t>
            </a:r>
          </a:p>
          <a:p>
            <a:r>
              <a:rPr lang="en-US" sz="1400" dirty="0"/>
              <a:t>Addresses:</a:t>
            </a:r>
          </a:p>
          <a:p>
            <a:pPr lvl="1"/>
            <a:r>
              <a:rPr lang="en-US" sz="1200" dirty="0"/>
              <a:t>People are very bad at entering address information.</a:t>
            </a:r>
          </a:p>
          <a:p>
            <a:pPr lvl="1"/>
            <a:r>
              <a:rPr lang="en-US" sz="1200" dirty="0"/>
              <a:t>“620 w 120</a:t>
            </a:r>
            <a:r>
              <a:rPr lang="en-US" sz="1200" baseline="30000" dirty="0"/>
              <a:t>th</a:t>
            </a:r>
            <a:r>
              <a:rPr lang="en-US" sz="1200" dirty="0"/>
              <a:t> St, NY NY”</a:t>
            </a:r>
          </a:p>
          <a:p>
            <a:pPr lvl="1"/>
            <a:r>
              <a:rPr lang="en-US" sz="1200" dirty="0"/>
              <a:t>”620 West 120</a:t>
            </a:r>
            <a:r>
              <a:rPr lang="en-US" sz="1200" baseline="30000" dirty="0"/>
              <a:t>th</a:t>
            </a:r>
            <a:r>
              <a:rPr lang="en-US" sz="1200" dirty="0"/>
              <a:t> Street, NYC, NY”</a:t>
            </a:r>
          </a:p>
          <a:p>
            <a:pPr indent="-285750"/>
            <a:r>
              <a:rPr lang="en-US" sz="1400" dirty="0"/>
              <a:t>Implementing these functions is tedious and non-core to your business. </a:t>
            </a:r>
            <a:r>
              <a:rPr lang="en-US" sz="1400" dirty="0">
                <a:sym typeface="Wingdings" pitchFamily="2" charset="2"/>
              </a:rPr>
              <a:t></a:t>
            </a:r>
            <a:br>
              <a:rPr lang="en-US" sz="1400" dirty="0">
                <a:sym typeface="Wingdings" pitchFamily="2" charset="2"/>
              </a:rPr>
            </a:br>
            <a:r>
              <a:rPr lang="en-US" sz="1400" i="1" dirty="0">
                <a:sym typeface="Wingdings" pitchFamily="2" charset="2"/>
              </a:rPr>
              <a:t>Use cloud services.</a:t>
            </a: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595745-C05F-224B-A550-FE4B5E397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Registration, Login and Profile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7F9EFF-F1F3-C644-B589-806BFC949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19150"/>
            <a:ext cx="5025697" cy="345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30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4B2EC1-EE8B-5342-B17E-8ACBE4C59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8839200" cy="4038600"/>
          </a:xfrm>
        </p:spPr>
        <p:txBody>
          <a:bodyPr/>
          <a:lstStyle/>
          <a:p>
            <a:r>
              <a:rPr lang="en-US" dirty="0"/>
              <a:t>I am changing the nucleus of the sample project I use for this class.</a:t>
            </a:r>
          </a:p>
          <a:p>
            <a:endParaRPr lang="en-US" dirty="0"/>
          </a:p>
          <a:p>
            <a:r>
              <a:rPr lang="en-US" dirty="0"/>
              <a:t>My application is normally simulated Fantasy Baseball. The core microservices are:</a:t>
            </a:r>
          </a:p>
          <a:p>
            <a:pPr lvl="1"/>
            <a:r>
              <a:rPr lang="en-US" dirty="0"/>
              <a:t>User, User Profile.</a:t>
            </a:r>
          </a:p>
          <a:p>
            <a:pPr lvl="1"/>
            <a:r>
              <a:rPr lang="en-US" dirty="0" err="1"/>
              <a:t>Lahman’s</a:t>
            </a:r>
            <a:r>
              <a:rPr lang="en-US" dirty="0"/>
              <a:t> Baseball DB historical player information.</a:t>
            </a:r>
          </a:p>
          <a:p>
            <a:pPr lvl="1"/>
            <a:r>
              <a:rPr lang="en-US" dirty="0"/>
              <a:t>Teams, leagues, ... ... (simulates a catalog).</a:t>
            </a:r>
          </a:p>
          <a:p>
            <a:pPr lvl="1"/>
            <a:endParaRPr lang="en-US" dirty="0"/>
          </a:p>
          <a:p>
            <a:r>
              <a:rPr lang="en-US" dirty="0"/>
              <a:t>I have had as much fun as I can trying to manage E6156 students, projects, teams, meeting, ... ...</a:t>
            </a:r>
          </a:p>
          <a:p>
            <a:endParaRPr lang="en-US" dirty="0"/>
          </a:p>
          <a:p>
            <a:r>
              <a:rPr lang="en-US" dirty="0"/>
              <a:t>So, I am building an application that allows students to form and manage teams.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A3D859-DFB3-A84D-AEF9-153576BC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Modifying My Sample (Core) Project</a:t>
            </a:r>
          </a:p>
        </p:txBody>
      </p:sp>
    </p:spTree>
    <p:extLst>
      <p:ext uri="{BB962C8B-B14F-4D97-AF65-F5344CB8AC3E}">
        <p14:creationId xmlns:p14="http://schemas.microsoft.com/office/powerpoint/2010/main" val="3898672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4D985C-C438-5640-BBDC-D15027EE4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6600" y="590550"/>
            <a:ext cx="1905000" cy="40386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356A7E-9883-B64C-8956-F1FA5E777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49C6E0-B63A-5047-8D96-1A873FDED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03" y="819150"/>
            <a:ext cx="6858000" cy="307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97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Cloud Identity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(Open ID, OAuth2, ... ...)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AB0E8B38-9DC2-1F47-A4D5-580C7FF0CE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/>
              <a:t>13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E6156 – Topics in SW Engineering: Lecture 4: APIs, REST, SSO, Events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2021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326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>
            <a:extLst>
              <a:ext uri="{FF2B5EF4-FFF2-40B4-BE49-F238E27FC236}">
                <a16:creationId xmlns:a16="http://schemas.microsoft.com/office/drawing/2014/main" id="{CF3D94D2-E684-F443-8572-BF0F98264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57150"/>
            <a:ext cx="8763000" cy="322263"/>
          </a:xfrm>
        </p:spPr>
        <p:txBody>
          <a:bodyPr/>
          <a:lstStyle/>
          <a:p>
            <a:r>
              <a:rPr lang="en-US" altLang="en-US" sz="2800" dirty="0">
                <a:ea typeface="ＭＳ Ｐゴシック" panose="020B0600070205080204" pitchFamily="34" charset="-128"/>
              </a:rPr>
              <a:t>Overview </a:t>
            </a:r>
            <a:r>
              <a:rPr lang="en-US" altLang="en-US" sz="1600" dirty="0">
                <a:ea typeface="ＭＳ Ｐゴシック" panose="020B0600070205080204" pitchFamily="34" charset="-128"/>
              </a:rPr>
              <a:t>(http://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tutorials.jenkov.com</a:t>
            </a:r>
            <a:r>
              <a:rPr lang="en-US" altLang="en-US" sz="1600" dirty="0">
                <a:ea typeface="ＭＳ Ｐゴシック" panose="020B0600070205080204" pitchFamily="34" charset="-128"/>
              </a:rPr>
              <a:t>/oauth2/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index.html</a:t>
            </a:r>
            <a:r>
              <a:rPr lang="en-US" altLang="en-US" sz="1600" dirty="0">
                <a:ea typeface="ＭＳ Ｐゴシック" panose="020B0600070205080204" pitchFamily="34" charset="-128"/>
              </a:rPr>
              <a:t>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BD6870-BE7B-5C4A-AC9B-CB829055B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spcAft>
                <a:spcPts val="200"/>
              </a:spcAft>
              <a:buFont typeface="Arial" charset="0"/>
              <a:buChar char="•"/>
              <a:defRPr/>
            </a:pPr>
            <a:r>
              <a:rPr lang="en-US" dirty="0"/>
              <a:t>Resource Owner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buFont typeface="Arial" charset="0"/>
              <a:buChar char="–"/>
              <a:defRPr/>
            </a:pPr>
            <a:r>
              <a:rPr lang="en-US" dirty="0"/>
              <a:t>Controls </a:t>
            </a:r>
            <a:r>
              <a:rPr lang="en-US" i="1" dirty="0"/>
              <a:t>access</a:t>
            </a:r>
            <a:r>
              <a:rPr lang="en-US" dirty="0"/>
              <a:t> to the “data.”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buFont typeface="Arial" charset="0"/>
              <a:buChar char="–"/>
              <a:defRPr/>
            </a:pPr>
            <a:r>
              <a:rPr lang="en-US" dirty="0"/>
              <a:t>Facebook </a:t>
            </a:r>
            <a:r>
              <a:rPr lang="en-US" b="1" dirty="0"/>
              <a:t>user</a:t>
            </a:r>
            <a:r>
              <a:rPr lang="en-US" dirty="0"/>
              <a:t>, LinkedIn </a:t>
            </a:r>
            <a:r>
              <a:rPr lang="en-US" b="1" dirty="0"/>
              <a:t>user</a:t>
            </a:r>
            <a:r>
              <a:rPr lang="en-US" dirty="0"/>
              <a:t>, </a:t>
            </a:r>
            <a:r>
              <a:rPr lang="is-IS" dirty="0"/>
              <a:t>…</a:t>
            </a:r>
          </a:p>
          <a:p>
            <a:pPr>
              <a:lnSpc>
                <a:spcPct val="120000"/>
              </a:lnSpc>
              <a:spcAft>
                <a:spcPts val="200"/>
              </a:spcAft>
              <a:buFont typeface="Arial" charset="0"/>
              <a:buChar char="•"/>
              <a:defRPr/>
            </a:pPr>
            <a:r>
              <a:rPr lang="is-IS" dirty="0"/>
              <a:t>Resource Server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buFont typeface="Arial" charset="0"/>
              <a:buChar char="–"/>
              <a:defRPr/>
            </a:pPr>
            <a:r>
              <a:rPr lang="is-IS" dirty="0"/>
              <a:t>The website that holds/manages info.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buFont typeface="Arial" charset="0"/>
              <a:buChar char="–"/>
              <a:defRPr/>
            </a:pPr>
            <a:r>
              <a:rPr lang="is-IS" dirty="0"/>
              <a:t>Facebook, LinkedIn, ...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buFont typeface="Arial" charset="0"/>
              <a:buChar char="–"/>
              <a:defRPr/>
            </a:pPr>
            <a:r>
              <a:rPr lang="en-US" dirty="0"/>
              <a:t>A</a:t>
            </a:r>
            <a:r>
              <a:rPr lang="is-IS" dirty="0"/>
              <a:t>nd provides access API.</a:t>
            </a:r>
          </a:p>
          <a:p>
            <a:pPr>
              <a:lnSpc>
                <a:spcPct val="120000"/>
              </a:lnSpc>
              <a:spcAft>
                <a:spcPts val="200"/>
              </a:spcAft>
              <a:buFont typeface="Arial" charset="0"/>
              <a:buChar char="•"/>
              <a:defRPr/>
            </a:pPr>
            <a:r>
              <a:rPr lang="is-IS" dirty="0"/>
              <a:t>Client Application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buFont typeface="Arial" charset="0"/>
              <a:buChar char="–"/>
              <a:defRPr/>
            </a:pPr>
            <a:r>
              <a:rPr lang="is-IS" dirty="0"/>
              <a:t>“The product you implemented.”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buFont typeface="Arial" charset="0"/>
              <a:buChar char="–"/>
              <a:defRPr/>
            </a:pPr>
            <a:r>
              <a:rPr lang="is-IS" dirty="0"/>
              <a:t>Wants to read/update </a:t>
            </a:r>
          </a:p>
          <a:p>
            <a:pPr lvl="2">
              <a:lnSpc>
                <a:spcPct val="120000"/>
              </a:lnSpc>
              <a:spcAft>
                <a:spcPts val="200"/>
              </a:spcAft>
              <a:buFont typeface="Arial" charset="0"/>
              <a:buChar char="•"/>
              <a:defRPr/>
            </a:pPr>
            <a:r>
              <a:rPr lang="is-IS" dirty="0"/>
              <a:t>“On your behalf”</a:t>
            </a:r>
          </a:p>
          <a:p>
            <a:pPr lvl="2">
              <a:lnSpc>
                <a:spcPct val="120000"/>
              </a:lnSpc>
              <a:spcAft>
                <a:spcPts val="200"/>
              </a:spcAft>
              <a:buFont typeface="Arial" charset="0"/>
              <a:buChar char="•"/>
              <a:defRPr/>
            </a:pPr>
            <a:r>
              <a:rPr lang="is-IS" dirty="0"/>
              <a:t>The data the data that the  Resource Server maintains, e.g. </a:t>
            </a:r>
            <a:r>
              <a:rPr lang="en-US" dirty="0"/>
              <a:t>p</a:t>
            </a:r>
            <a:r>
              <a:rPr lang="is-IS" dirty="0"/>
              <a:t>osts, status, tweets, ...</a:t>
            </a:r>
          </a:p>
          <a:p>
            <a:pPr>
              <a:lnSpc>
                <a:spcPct val="120000"/>
              </a:lnSpc>
              <a:spcAft>
                <a:spcPts val="200"/>
              </a:spcAft>
              <a:buFont typeface="Arial" charset="0"/>
              <a:buChar char="•"/>
              <a:defRPr/>
            </a:pPr>
            <a:r>
              <a:rPr lang="is-IS" dirty="0"/>
              <a:t>Authorization Server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buFont typeface="Arial" charset="0"/>
              <a:buChar char="–"/>
              <a:defRPr/>
            </a:pPr>
            <a:r>
              <a:rPr lang="is-IS" dirty="0"/>
              <a:t>Grants/rejects authorization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buFont typeface="Arial" charset="0"/>
              <a:buChar char="–"/>
              <a:defRPr/>
            </a:pPr>
            <a:r>
              <a:rPr lang="is-IS" dirty="0"/>
              <a:t>Based on Resource Owner decisions.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buFont typeface="Arial" charset="0"/>
              <a:buChar char="–"/>
              <a:defRPr/>
            </a:pPr>
            <a:r>
              <a:rPr lang="is-IS" dirty="0"/>
              <a:t>Usually (logically) the same as Resource Server.</a:t>
            </a:r>
            <a:endParaRPr lang="en-US" dirty="0"/>
          </a:p>
        </p:txBody>
      </p:sp>
      <p:pic>
        <p:nvPicPr>
          <p:cNvPr id="29699" name="Picture 4">
            <a:extLst>
              <a:ext uri="{FF2B5EF4-FFF2-40B4-BE49-F238E27FC236}">
                <a16:creationId xmlns:a16="http://schemas.microsoft.com/office/drawing/2014/main" id="{F8EEB618-8424-084B-A3AF-973698487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550" y="739775"/>
            <a:ext cx="4751388" cy="385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5F559C5D-B208-3346-8E0C-228BD2FE7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57150"/>
            <a:ext cx="8763000" cy="322263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Roles/Flows</a:t>
            </a:r>
          </a:p>
        </p:txBody>
      </p:sp>
      <p:grpSp>
        <p:nvGrpSpPr>
          <p:cNvPr id="30722" name="Group 6">
            <a:extLst>
              <a:ext uri="{FF2B5EF4-FFF2-40B4-BE49-F238E27FC236}">
                <a16:creationId xmlns:a16="http://schemas.microsoft.com/office/drawing/2014/main" id="{CD253CEA-F894-AC4B-9ADE-CBE57AC82FAE}"/>
              </a:ext>
            </a:extLst>
          </p:cNvPr>
          <p:cNvGrpSpPr>
            <a:grpSpLocks/>
          </p:cNvGrpSpPr>
          <p:nvPr/>
        </p:nvGrpSpPr>
        <p:grpSpPr bwMode="auto">
          <a:xfrm>
            <a:off x="4500563" y="77788"/>
            <a:ext cx="4459287" cy="4616450"/>
            <a:chOff x="3711030" y="115102"/>
            <a:chExt cx="4459019" cy="4614929"/>
          </a:xfrm>
        </p:grpSpPr>
        <p:pic>
          <p:nvPicPr>
            <p:cNvPr id="30724" name="Picture 2">
              <a:extLst>
                <a:ext uri="{FF2B5EF4-FFF2-40B4-BE49-F238E27FC236}">
                  <a16:creationId xmlns:a16="http://schemas.microsoft.com/office/drawing/2014/main" id="{0725E6ED-2A45-6E40-9E55-D0192DE70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1030" y="115102"/>
              <a:ext cx="4459019" cy="4614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215CA9E-C101-B944-83B7-FB8393C8B46B}"/>
                </a:ext>
              </a:extLst>
            </p:cNvPr>
            <p:cNvCxnSpPr/>
            <p:nvPr/>
          </p:nvCxnSpPr>
          <p:spPr>
            <a:xfrm>
              <a:off x="5757194" y="1630664"/>
              <a:ext cx="1390566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E744FC7-28CB-AC47-9FB7-00EA9EBEFB57}"/>
                </a:ext>
              </a:extLst>
            </p:cNvPr>
            <p:cNvCxnSpPr/>
            <p:nvPr/>
          </p:nvCxnSpPr>
          <p:spPr>
            <a:xfrm flipH="1">
              <a:off x="5757194" y="1759210"/>
              <a:ext cx="1390566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F58DC4C0-5CA5-A045-9A00-3C67D7114DDC}"/>
              </a:ext>
            </a:extLst>
          </p:cNvPr>
          <p:cNvSpPr txBox="1">
            <a:spLocks/>
          </p:cNvSpPr>
          <p:nvPr/>
        </p:nvSpPr>
        <p:spPr>
          <a:xfrm>
            <a:off x="166688" y="590550"/>
            <a:ext cx="4333875" cy="392430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rtl="0" eaLnBrk="1" fontAlgn="base" hangingPunct="1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Clr>
                <a:schemeClr val="accent1"/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Museo Sans For Dell" pitchFamily="2" charset="0"/>
                <a:ea typeface="Museo Sans For Dell" pitchFamily="2" charset="0"/>
                <a:cs typeface="+mn-cs"/>
              </a:defRPr>
            </a:lvl1pPr>
            <a:lvl2pPr marL="574675" indent="-223838" algn="l" rtl="0" eaLnBrk="1" fontAlgn="base" hangingPunct="1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Clr>
                <a:schemeClr val="accent1"/>
              </a:buClr>
              <a:buFont typeface="Museo Sans For Dell" pitchFamily="2" charset="0"/>
              <a:buChar char="–"/>
              <a:defRPr sz="1600" baseline="0">
                <a:solidFill>
                  <a:schemeClr val="tx1"/>
                </a:solidFill>
                <a:latin typeface="Museo Sans For Dell" pitchFamily="2" charset="0"/>
                <a:ea typeface="Museo Sans For Dell" pitchFamily="2" charset="0"/>
              </a:defRPr>
            </a:lvl2pPr>
            <a:lvl3pPr marL="909638" indent="-220663" algn="l" rtl="0" eaLnBrk="1" fontAlgn="base" hangingPunct="1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Clr>
                <a:schemeClr val="accent1"/>
              </a:buClr>
              <a:buFont typeface="Museo Sans For Dell" pitchFamily="2" charset="0"/>
              <a:buChar char="–"/>
              <a:defRPr sz="1400" baseline="0">
                <a:solidFill>
                  <a:schemeClr val="tx1"/>
                </a:solidFill>
                <a:latin typeface="Museo Sans For Dell" pitchFamily="2" charset="0"/>
                <a:ea typeface="Museo Sans For Dell" pitchFamily="2" charset="0"/>
              </a:defRPr>
            </a:lvl3pPr>
            <a:lvl4pPr marL="1200150" indent="-176213" algn="l" rtl="0" eaLnBrk="1" fontAlgn="base" hangingPunct="1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Clr>
                <a:schemeClr val="accent1"/>
              </a:buClr>
              <a:buFont typeface="Museo For Dell 300" pitchFamily="50" charset="0"/>
              <a:buChar char="–"/>
              <a:defRPr sz="1200">
                <a:solidFill>
                  <a:schemeClr val="tx1"/>
                </a:solidFill>
                <a:latin typeface="Museo Sans For Dell" pitchFamily="2" charset="0"/>
                <a:ea typeface="Museo Sans For Dell" pitchFamily="2" charset="0"/>
              </a:defRPr>
            </a:lvl4pPr>
            <a:lvl5pPr marL="1608138" indent="-2365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bg1"/>
              </a:buClr>
              <a:buFont typeface="Museo For Dell 300" pitchFamily="50" charset="0"/>
              <a:buChar char="–"/>
              <a:defRPr sz="18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5pPr>
            <a:lvl6pPr marL="20653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6pPr>
            <a:lvl7pPr marL="25225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7pPr>
            <a:lvl8pPr marL="29797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8pPr>
            <a:lvl9pPr marL="34369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en-US" kern="0" dirty="0"/>
              <a:t>User Clicks “Logon with XXX”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defRPr/>
            </a:pPr>
            <a:r>
              <a:rPr lang="en-US" kern="0" dirty="0"/>
              <a:t>Redirect user to XXX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defRPr/>
            </a:pPr>
            <a:r>
              <a:rPr lang="en-US" kern="0" dirty="0"/>
              <a:t>With Client App application ID.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defRPr/>
            </a:pPr>
            <a:r>
              <a:rPr lang="en-US" kern="0" dirty="0"/>
              <a:t>And permissions app requests.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defRPr/>
            </a:pPr>
            <a:r>
              <a:rPr lang="en-US" kern="0" dirty="0">
                <a:solidFill>
                  <a:srgbClr val="FF0000"/>
                </a:solidFill>
              </a:rPr>
              <a:t>Code MAY have to call Resource Server to</a:t>
            </a:r>
            <a:br>
              <a:rPr lang="en-US" kern="0" dirty="0">
                <a:solidFill>
                  <a:srgbClr val="FF0000"/>
                </a:solidFill>
              </a:rPr>
            </a:br>
            <a:r>
              <a:rPr lang="en-US" kern="0" dirty="0">
                <a:solidFill>
                  <a:srgbClr val="FF0000"/>
                </a:solidFill>
              </a:rPr>
              <a:t>get a token to include in redirect URL.</a:t>
            </a:r>
            <a:endParaRPr lang="is-IS" kern="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is-IS" kern="0" dirty="0"/>
              <a:t>Browser redirected to XXX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defRPr/>
            </a:pPr>
            <a:r>
              <a:rPr lang="en-US" kern="0" dirty="0"/>
              <a:t>Logon on to XXX prompt.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defRPr/>
            </a:pPr>
            <a:r>
              <a:rPr lang="en-US" kern="0" dirty="0"/>
              <a:t>Followed by “do you grant permission to </a:t>
            </a:r>
            <a:r>
              <a:rPr lang="is-IS" kern="0" dirty="0"/>
              <a:t>…”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defRPr/>
            </a:pPr>
            <a:r>
              <a:rPr lang="is-IS" kern="0" dirty="0"/>
              <a:t>Clicking button drives a redirect back to Client App.</a:t>
            </a:r>
            <a:br>
              <a:rPr lang="is-IS" kern="0" dirty="0"/>
            </a:br>
            <a:r>
              <a:rPr lang="is-IS" kern="0" dirty="0"/>
              <a:t>URL contains a temporary token.</a:t>
            </a:r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is-IS" kern="0" dirty="0"/>
              <a:t>User/Browser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defRPr/>
            </a:pPr>
            <a:r>
              <a:rPr lang="is-IS" kern="0" dirty="0"/>
              <a:t>Redirected to Client App URL with token.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defRPr/>
            </a:pPr>
            <a:r>
              <a:rPr lang="is-IS" kern="0" dirty="0"/>
              <a:t>Client App calls XXX API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defRPr/>
            </a:pPr>
            <a:r>
              <a:rPr lang="is-IS" kern="0" dirty="0"/>
              <a:t>Obtains access token.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defRPr/>
            </a:pPr>
            <a:r>
              <a:rPr lang="is-IS" kern="0" dirty="0"/>
              <a:t>Returns to User.</a:t>
            </a:r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is-IS" kern="0" dirty="0"/>
              <a:t>Client App can use access token on API calls.</a:t>
            </a:r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>
            <a:extLst>
              <a:ext uri="{FF2B5EF4-FFF2-40B4-BE49-F238E27FC236}">
                <a16:creationId xmlns:a16="http://schemas.microsoft.com/office/drawing/2014/main" id="{5D693C5A-C5F5-5840-838C-491A961F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57150"/>
            <a:ext cx="8763000" cy="322263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Facebook </a:t>
            </a:r>
          </a:p>
        </p:txBody>
      </p:sp>
      <p:pic>
        <p:nvPicPr>
          <p:cNvPr id="47106" name="Picture 3">
            <a:extLst>
              <a:ext uri="{FF2B5EF4-FFF2-40B4-BE49-F238E27FC236}">
                <a16:creationId xmlns:a16="http://schemas.microsoft.com/office/drawing/2014/main" id="{620208FA-BDC9-EE49-AAE2-EE1955300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19088"/>
            <a:ext cx="7323138" cy="389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687C4B6-3D0E-0F4C-A80F-6A3B11ED5B04}"/>
              </a:ext>
            </a:extLst>
          </p:cNvPr>
          <p:cNvCxnSpPr/>
          <p:nvPr/>
        </p:nvCxnSpPr>
        <p:spPr>
          <a:xfrm>
            <a:off x="1382713" y="3540125"/>
            <a:ext cx="2463800" cy="9525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E8FEC2E-5FD5-F942-BD2D-FE3A4FBE77C5}"/>
              </a:ext>
            </a:extLst>
          </p:cNvPr>
          <p:cNvSpPr/>
          <p:nvPr/>
        </p:nvSpPr>
        <p:spPr>
          <a:xfrm>
            <a:off x="1260475" y="1128713"/>
            <a:ext cx="122238" cy="3360737"/>
          </a:xfrm>
          <a:prstGeom prst="rect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marL="342900" indent="-342900" algn="ctr">
              <a:buFont typeface="Arial" charset="0"/>
              <a:buChar char="•"/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842014-97C9-D64B-B6EB-6E213E0A3095}"/>
              </a:ext>
            </a:extLst>
          </p:cNvPr>
          <p:cNvSpPr/>
          <p:nvPr/>
        </p:nvSpPr>
        <p:spPr>
          <a:xfrm>
            <a:off x="3846513" y="1128713"/>
            <a:ext cx="122237" cy="3360737"/>
          </a:xfrm>
          <a:prstGeom prst="rect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marL="342900" indent="-342900" algn="ctr">
              <a:buFont typeface="Arial" charset="0"/>
              <a:buChar char="•"/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741A01-8C8B-EA4C-9271-C353C099AD23}"/>
              </a:ext>
            </a:extLst>
          </p:cNvPr>
          <p:cNvSpPr/>
          <p:nvPr/>
        </p:nvSpPr>
        <p:spPr>
          <a:xfrm>
            <a:off x="6599238" y="1911350"/>
            <a:ext cx="82550" cy="2578100"/>
          </a:xfrm>
          <a:prstGeom prst="rect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marL="342900" indent="-342900" algn="ctr">
              <a:buFont typeface="Arial" charset="0"/>
              <a:buChar char="•"/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1C690C-FBEA-BF4A-A757-275755210BC2}"/>
              </a:ext>
            </a:extLst>
          </p:cNvPr>
          <p:cNvSpPr/>
          <p:nvPr/>
        </p:nvSpPr>
        <p:spPr>
          <a:xfrm>
            <a:off x="6599238" y="1128713"/>
            <a:ext cx="82550" cy="269875"/>
          </a:xfrm>
          <a:prstGeom prst="rect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marL="342900" indent="-342900" algn="ctr">
              <a:buFont typeface="Arial" charset="0"/>
              <a:buChar char="•"/>
              <a:defRPr/>
            </a:pP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A8BC44-47B6-8E40-A096-724B2F7D43CA}"/>
              </a:ext>
            </a:extLst>
          </p:cNvPr>
          <p:cNvSpPr txBox="1"/>
          <p:nvPr/>
        </p:nvSpPr>
        <p:spPr>
          <a:xfrm>
            <a:off x="1617663" y="3575050"/>
            <a:ext cx="914400" cy="914400"/>
          </a:xfrm>
          <a:prstGeom prst="rect">
            <a:avLst/>
          </a:prstGeom>
          <a:noFill/>
        </p:spPr>
        <p:txBody>
          <a:bodyPr wrap="none"/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defRPr/>
            </a:pPr>
            <a:r>
              <a:rPr lang="en-US" sz="1600">
                <a:latin typeface="+mn-lt"/>
                <a:ea typeface="ＭＳ Ｐゴシック" charset="-128"/>
              </a:rPr>
              <a:t>Register(Token)</a:t>
            </a:r>
            <a:endParaRPr lang="en-US" sz="1600" dirty="0">
              <a:latin typeface="+mn-lt"/>
              <a:ea typeface="ＭＳ Ｐゴシック" charset="-128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767CE5-ADB3-854F-93D0-ACAA38462A02}"/>
              </a:ext>
            </a:extLst>
          </p:cNvPr>
          <p:cNvCxnSpPr/>
          <p:nvPr/>
        </p:nvCxnSpPr>
        <p:spPr>
          <a:xfrm flipV="1">
            <a:off x="3968750" y="3670300"/>
            <a:ext cx="2620963" cy="4763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F1C31D0-5F2B-314F-B759-57A43280C5CB}"/>
              </a:ext>
            </a:extLst>
          </p:cNvPr>
          <p:cNvSpPr txBox="1"/>
          <p:nvPr/>
        </p:nvSpPr>
        <p:spPr>
          <a:xfrm>
            <a:off x="4129088" y="3362325"/>
            <a:ext cx="914400" cy="914400"/>
          </a:xfrm>
          <a:prstGeom prst="rect">
            <a:avLst/>
          </a:prstGeom>
          <a:noFill/>
        </p:spPr>
        <p:txBody>
          <a:bodyPr wrap="none"/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defRPr/>
            </a:pPr>
            <a:r>
              <a:rPr lang="en-US" sz="1600" dirty="0">
                <a:latin typeface="+mn-lt"/>
                <a:ea typeface="ＭＳ Ｐゴシック" charset="-128"/>
              </a:rPr>
              <a:t>Validate Token/Get Info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F65E755-F7EC-B241-8162-8E43E54B9E44}"/>
              </a:ext>
            </a:extLst>
          </p:cNvPr>
          <p:cNvCxnSpPr/>
          <p:nvPr/>
        </p:nvCxnSpPr>
        <p:spPr>
          <a:xfrm flipH="1" flipV="1">
            <a:off x="3968750" y="3932238"/>
            <a:ext cx="2620963" cy="7937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9FE14FC-25EF-D94F-AC01-EEDCD44932E4}"/>
              </a:ext>
            </a:extLst>
          </p:cNvPr>
          <p:cNvSpPr txBox="1"/>
          <p:nvPr/>
        </p:nvSpPr>
        <p:spPr>
          <a:xfrm>
            <a:off x="3941763" y="4341813"/>
            <a:ext cx="914400" cy="914400"/>
          </a:xfrm>
          <a:prstGeom prst="rect">
            <a:avLst/>
          </a:prstGeom>
          <a:noFill/>
        </p:spPr>
        <p:txBody>
          <a:bodyPr wrap="none"/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defRPr/>
            </a:pPr>
            <a:r>
              <a:rPr lang="en-US" sz="1600">
                <a:latin typeface="+mn-lt"/>
                <a:ea typeface="ＭＳ Ｐゴシック" charset="-128"/>
              </a:rPr>
              <a:t>Save Data</a:t>
            </a:r>
            <a:endParaRPr lang="en-US" sz="1600" dirty="0">
              <a:latin typeface="+mn-lt"/>
              <a:ea typeface="ＭＳ Ｐゴシック" charset="-128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91650D-CBCA-FD4D-A397-B01F3ECFF20E}"/>
              </a:ext>
            </a:extLst>
          </p:cNvPr>
          <p:cNvCxnSpPr/>
          <p:nvPr/>
        </p:nvCxnSpPr>
        <p:spPr>
          <a:xfrm flipH="1">
            <a:off x="1373188" y="4441825"/>
            <a:ext cx="2465387" cy="0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6C0255B-C3F8-0542-880E-1C8F72F7AD06}"/>
              </a:ext>
            </a:extLst>
          </p:cNvPr>
          <p:cNvSpPr txBox="1"/>
          <p:nvPr/>
        </p:nvSpPr>
        <p:spPr>
          <a:xfrm>
            <a:off x="1858963" y="4379913"/>
            <a:ext cx="914400" cy="914400"/>
          </a:xfrm>
          <a:prstGeom prst="rect">
            <a:avLst/>
          </a:prstGeom>
          <a:noFill/>
        </p:spPr>
        <p:txBody>
          <a:bodyPr wrap="none"/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defRPr/>
            </a:pPr>
            <a:r>
              <a:rPr lang="en-US" sz="1600" dirty="0">
                <a:latin typeface="+mn-lt"/>
                <a:ea typeface="ＭＳ Ｐゴシック" charset="-128"/>
              </a:rPr>
              <a:t>OK</a:t>
            </a: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en-US" sz="18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1" y="4803776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40022"/>
            <a:ext cx="914400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en-US" sz="2700" i="1" dirty="0">
                <a:solidFill>
                  <a:prstClr val="white"/>
                </a:solidFill>
              </a:rPr>
              <a:t>Some REST Concepts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auto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90347777-9F03-6D4D-9A15-765D7EB37993}" type="slidenum">
              <a:rPr lang="en-US" altLang="en-US" sz="1200" b="1">
                <a:solidFill>
                  <a:prstClr val="white"/>
                </a:solidFill>
              </a:rPr>
              <a:pPr defTabSz="685800" fontAlgn="auto">
                <a:lnSpc>
                  <a:spcPts val="24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17</a:t>
            </a:fld>
            <a:r>
              <a:rPr lang="en-US" altLang="en-US" sz="1200" b="1" dirty="0">
                <a:solidFill>
                  <a:prstClr val="white"/>
                </a:solidFill>
              </a:rPr>
              <a:t> </a:t>
            </a:r>
            <a:r>
              <a:rPr lang="en-US" altLang="en-US" sz="1200" dirty="0">
                <a:solidFill>
                  <a:prstClr val="white"/>
                </a:solidFill>
              </a:rPr>
              <a:t>|</a:t>
            </a:r>
            <a:r>
              <a:rPr lang="en-US" altLang="en-US" sz="1200" b="1" dirty="0">
                <a:solidFill>
                  <a:prstClr val="white"/>
                </a:solidFill>
              </a:rPr>
              <a:t> </a:t>
            </a:r>
            <a:r>
              <a:rPr lang="en-US" altLang="en-US" sz="1200" i="1" dirty="0">
                <a:solidFill>
                  <a:prstClr val="white"/>
                </a:solidFill>
              </a:rPr>
              <a:t>E6156 – Cloud Computing: Backend-as-a-Service</a:t>
            </a:r>
          </a:p>
        </p:txBody>
      </p:sp>
    </p:spTree>
    <p:extLst>
      <p:ext uri="{BB962C8B-B14F-4D97-AF65-F5344CB8AC3E}">
        <p14:creationId xmlns:p14="http://schemas.microsoft.com/office/powerpoint/2010/main" val="1566334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D5069D6-A701-B64A-98FB-0363D8D8B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79547"/>
            <a:ext cx="7395932" cy="395020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0F88257-D5DC-3A4C-90B5-3E2ADD5040EE}"/>
              </a:ext>
            </a:extLst>
          </p:cNvPr>
          <p:cNvSpPr/>
          <p:nvPr/>
        </p:nvSpPr>
        <p:spPr>
          <a:xfrm>
            <a:off x="2546901" y="91749"/>
            <a:ext cx="56976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mrbool.com</a:t>
            </a:r>
            <a:r>
              <a:rPr lang="en-US" dirty="0">
                <a:solidFill>
                  <a:schemeClr val="bg1"/>
                </a:solidFill>
              </a:rPr>
              <a:t>/rest-architectural-elements-and-constraints/29339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40781E4-FAA3-4249-A278-F5B9674A8430}"/>
              </a:ext>
            </a:extLst>
          </p:cNvPr>
          <p:cNvSpPr/>
          <p:nvPr/>
        </p:nvSpPr>
        <p:spPr>
          <a:xfrm>
            <a:off x="5439642" y="2486025"/>
            <a:ext cx="2688647" cy="483177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JWT Token A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7C0B41A-107D-3249-B1A1-F3D7F48B7244}"/>
              </a:ext>
            </a:extLst>
          </p:cNvPr>
          <p:cNvSpPr/>
          <p:nvPr/>
        </p:nvSpPr>
        <p:spPr>
          <a:xfrm>
            <a:off x="5439641" y="2974713"/>
            <a:ext cx="2688647" cy="483177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JWT Token 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84748BC-41F2-2B41-81A2-21394FCF4A7A}"/>
              </a:ext>
            </a:extLst>
          </p:cNvPr>
          <p:cNvSpPr/>
          <p:nvPr/>
        </p:nvSpPr>
        <p:spPr>
          <a:xfrm>
            <a:off x="5439641" y="3463401"/>
            <a:ext cx="2688647" cy="483177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JWT Token C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6CE0677-8D4E-CB4E-AE5A-EB7F41F86712}"/>
              </a:ext>
            </a:extLst>
          </p:cNvPr>
          <p:cNvSpPr/>
          <p:nvPr/>
        </p:nvSpPr>
        <p:spPr>
          <a:xfrm>
            <a:off x="5291570" y="2337955"/>
            <a:ext cx="3047135" cy="1722293"/>
          </a:xfrm>
          <a:prstGeom prst="round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88504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5CDC3C-1E2C-2F42-A906-99BE47B28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1"/>
            <a:ext cx="4469381" cy="31252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758556-5F33-0C4E-8DAF-48B077629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185" y="857250"/>
            <a:ext cx="4796341" cy="268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88204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Contents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AB0E8B38-9DC2-1F47-A4D5-580C7FF0CE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/>
              <a:t>2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E6156 – Topics in SW Engineering: Lecture 4: APIs, REST, SSO, Events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2021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589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and Isolation: Read then Update Conflict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sz="half" idx="1"/>
          </p:nvPr>
        </p:nvSpPr>
        <p:spPr>
          <a:xfrm>
            <a:off x="4594302" y="2790448"/>
            <a:ext cx="4130038" cy="1724796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If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The written value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Depends on the read value.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The resource may be in the wrong state at the end.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The execution was RRWW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But the intent was RWRW.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77" y="1182224"/>
            <a:ext cx="934086" cy="10965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42" y="2877015"/>
            <a:ext cx="1083375" cy="127031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754017" y="696070"/>
            <a:ext cx="3479180" cy="1903142"/>
          </a:xfrm>
          <a:prstGeom prst="roundRect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/>
            <a:r>
              <a:rPr lang="en-US" dirty="0">
                <a:solidFill>
                  <a:srgbClr val="FFFF00"/>
                </a:solidFill>
                <a:latin typeface="Calibri"/>
              </a:rPr>
              <a:t>Some</a:t>
            </a:r>
          </a:p>
          <a:p>
            <a:pPr algn="ctr" defTabSz="457189"/>
            <a:r>
              <a:rPr lang="en-US" dirty="0">
                <a:solidFill>
                  <a:srgbClr val="FFFF00"/>
                </a:solidFill>
                <a:latin typeface="Calibri"/>
              </a:rPr>
              <a:t>Resource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959006" y="990990"/>
            <a:ext cx="3795011" cy="36574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9099" y="899532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defTabSz="457189">
              <a:lnSpc>
                <a:spcPct val="90000"/>
              </a:lnSpc>
              <a:spcBef>
                <a:spcPts val="600"/>
              </a:spcBef>
              <a:buClr>
                <a:prstClr val="white"/>
              </a:buClr>
            </a:pPr>
            <a:r>
              <a:rPr lang="en-US" sz="1400" dirty="0">
                <a:solidFill>
                  <a:prstClr val="black"/>
                </a:solidFill>
                <a:latin typeface="Calibri"/>
              </a:rPr>
              <a:t>1. Bob GETs the resource.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93315" y="2297545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defTabSz="457189">
              <a:lnSpc>
                <a:spcPct val="90000"/>
              </a:lnSpc>
              <a:spcBef>
                <a:spcPts val="600"/>
              </a:spcBef>
              <a:buClr>
                <a:prstClr val="white"/>
              </a:buClr>
            </a:pPr>
            <a:r>
              <a:rPr lang="en-US" sz="1400" dirty="0">
                <a:solidFill>
                  <a:prstClr val="black"/>
                </a:solidFill>
                <a:latin typeface="Calibri"/>
              </a:rPr>
              <a:t>2. Mary GETs the resource.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53028" y="1684812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defTabSz="457189">
              <a:lnSpc>
                <a:spcPct val="90000"/>
              </a:lnSpc>
              <a:spcBef>
                <a:spcPts val="600"/>
              </a:spcBef>
              <a:buClr>
                <a:prstClr val="white"/>
              </a:buClr>
            </a:pPr>
            <a:r>
              <a:rPr lang="en-US" sz="1400" dirty="0">
                <a:solidFill>
                  <a:prstClr val="black"/>
                </a:solidFill>
                <a:latin typeface="Calibri"/>
              </a:rPr>
              <a:t>3. Bob changes the data based on values.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129931" y="2198899"/>
            <a:ext cx="3568450" cy="79295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111284" y="1182225"/>
            <a:ext cx="3642732" cy="552379"/>
          </a:xfrm>
          <a:prstGeom prst="straightConnector1">
            <a:avLst/>
          </a:prstGeom>
          <a:ln w="285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345642" y="2534656"/>
            <a:ext cx="3408375" cy="903201"/>
          </a:xfrm>
          <a:prstGeom prst="straightConnector1">
            <a:avLst/>
          </a:prstGeom>
          <a:ln w="285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45641" y="3384255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defTabSz="457189">
              <a:lnSpc>
                <a:spcPct val="90000"/>
              </a:lnSpc>
              <a:spcBef>
                <a:spcPts val="600"/>
              </a:spcBef>
              <a:buClr>
                <a:prstClr val="white"/>
              </a:buClr>
            </a:pPr>
            <a:r>
              <a:rPr lang="en-US" sz="1400" dirty="0">
                <a:solidFill>
                  <a:prstClr val="black"/>
                </a:solidFill>
                <a:latin typeface="Calibri"/>
              </a:rPr>
              <a:t>4. Mary changes the data based on values.</a:t>
            </a:r>
          </a:p>
        </p:txBody>
      </p:sp>
    </p:spTree>
    <p:extLst>
      <p:ext uri="{BB962C8B-B14F-4D97-AF65-F5344CB8AC3E}">
        <p14:creationId xmlns:p14="http://schemas.microsoft.com/office/powerpoint/2010/main" val="2101555882"/>
      </p:ext>
    </p:extLst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Isolation/Concurrency Control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0703" y="590550"/>
            <a:ext cx="8495740" cy="3962400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350" dirty="0"/>
              <a:t>There are two basic approaches to implementing isolation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200" dirty="0">
                <a:solidFill>
                  <a:srgbClr val="FF0000"/>
                </a:solidFill>
              </a:rPr>
              <a:t>Locking/Pessimistic, e.g. cursor isolation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200" dirty="0"/>
              <a:t>Optimistic: Before committing, each transaction verifies that no other transaction has modified the data it has read.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350" dirty="0"/>
              <a:t>How does this work in REST?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200" dirty="0"/>
              <a:t>The server maintains an </a:t>
            </a:r>
            <a:r>
              <a:rPr lang="en-US" sz="1200" dirty="0" err="1"/>
              <a:t>ETag</a:t>
            </a:r>
            <a:r>
              <a:rPr lang="en-US" sz="1200" dirty="0"/>
              <a:t> (Entity Tag) for each resource.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200" dirty="0"/>
              <a:t>Every time a resource’s state changes, the server computes a new </a:t>
            </a:r>
            <a:r>
              <a:rPr lang="en-US" sz="1200" dirty="0" err="1"/>
              <a:t>ETag</a:t>
            </a:r>
            <a:r>
              <a:rPr lang="en-US" sz="1200" dirty="0"/>
              <a:t>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200" dirty="0"/>
              <a:t>The server includes the </a:t>
            </a:r>
            <a:r>
              <a:rPr lang="en-US" sz="1200" dirty="0" err="1"/>
              <a:t>ETag</a:t>
            </a:r>
            <a:r>
              <a:rPr lang="en-US" sz="1200" dirty="0"/>
              <a:t> in the header when returning data to the client.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200" dirty="0"/>
              <a:t>The server may </a:t>
            </a:r>
            <a:r>
              <a:rPr lang="en-US" sz="1200" i="1" dirty="0"/>
              <a:t>optionally</a:t>
            </a:r>
            <a:r>
              <a:rPr lang="en-US" sz="1200" dirty="0"/>
              <a:t> maintain and return “Last Modified” time for resources.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350" dirty="0"/>
              <a:t>Semantics on updates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200" dirty="0"/>
              <a:t>If-Match – value of a previous calls </a:t>
            </a:r>
            <a:r>
              <a:rPr lang="en-US" sz="1200" dirty="0" err="1"/>
              <a:t>ETag</a:t>
            </a:r>
            <a:r>
              <a:rPr lang="en-US" sz="1200" dirty="0"/>
              <a:t> response used with a PUT or DELETE. Server should only act if nobody else has modified the resource since you last fetched it. Otherwise provides a 412.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200" dirty="0"/>
              <a:t>If-Modified-Since – value of a previous Last-Modified response used with a GET. Server should only provide a response if the resource was modified since the timestamp submitted. Use in conjunction with If-None-Match in case the change occurred within the same second. Otherwise provide a 304.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200" dirty="0"/>
              <a:t>If-None-Match – value of a previous calls </a:t>
            </a:r>
            <a:r>
              <a:rPr lang="en-US" sz="1200" dirty="0" err="1"/>
              <a:t>ETag</a:t>
            </a:r>
            <a:r>
              <a:rPr lang="en-US" sz="1200" dirty="0"/>
              <a:t> response used with a GET. Server should only provide a response if the </a:t>
            </a:r>
            <a:r>
              <a:rPr lang="en-US" sz="1200" dirty="0" err="1"/>
              <a:t>ETag</a:t>
            </a:r>
            <a:r>
              <a:rPr lang="en-US" sz="1200" dirty="0"/>
              <a:t> doesn’t match, i.e. the resource has been altered. Otherwise provide a 304.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200" dirty="0"/>
              <a:t>If-Unmodified-Since – value of a previous Last-Modified response used with a PUT or DELETE. Server should only act if nobody else has modified the resource since you last fetched it. Otherwise provides a 412</a:t>
            </a:r>
          </a:p>
        </p:txBody>
      </p: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87902F56-041B-DB44-9A72-E0E311A98D44}"/>
              </a:ext>
            </a:extLst>
          </p:cNvPr>
          <p:cNvSpPr/>
          <p:nvPr/>
        </p:nvSpPr>
        <p:spPr>
          <a:xfrm>
            <a:off x="6063520" y="216177"/>
            <a:ext cx="2445026" cy="704279"/>
          </a:xfrm>
          <a:prstGeom prst="wedgeRectCallout">
            <a:avLst>
              <a:gd name="adj1" fmla="val -152236"/>
              <a:gd name="adj2" fmla="val 54957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This requires conversation state,</a:t>
            </a:r>
            <a:br>
              <a:rPr lang="en-US" sz="1050" dirty="0"/>
            </a:br>
            <a:r>
              <a:rPr lang="en-US" sz="1050" dirty="0"/>
              <a:t>which would violate the REST</a:t>
            </a:r>
            <a:br>
              <a:rPr lang="en-US" sz="1050" dirty="0"/>
            </a:br>
            <a:r>
              <a:rPr lang="en-US" sz="1050" dirty="0"/>
              <a:t>Stateless principle.</a:t>
            </a:r>
          </a:p>
        </p:txBody>
      </p:sp>
    </p:spTree>
    <p:extLst>
      <p:ext uri="{BB962C8B-B14F-4D97-AF65-F5344CB8AC3E}">
        <p14:creationId xmlns:p14="http://schemas.microsoft.com/office/powerpoint/2010/main" val="3017701611"/>
      </p:ext>
    </p:extLst>
  </p:cSld>
  <p:clrMapOvr>
    <a:masterClrMapping/>
  </p:clrMapOvr>
  <p:transition spd="med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Conditional Processing</a:t>
            </a:r>
            <a:br>
              <a:rPr lang="en-US" sz="2100" dirty="0">
                <a:solidFill>
                  <a:schemeClr val="tx1"/>
                </a:solidFill>
              </a:rPr>
            </a:br>
            <a:br>
              <a:rPr lang="en-US" sz="21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(https://blog.4psa.com/rest-best-practices-managing-concurrent-updates/)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95" y="1003051"/>
            <a:ext cx="696277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94789"/>
      </p:ext>
    </p:extLst>
  </p:cSld>
  <p:clrMapOvr>
    <a:masterClrMapping/>
  </p:clrMapOvr>
  <p:transition spd="med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DED2F-8297-3349-8772-0F77579C2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Layered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D1328D-0BC6-8041-A6DB-FCCFE618A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16" y="626860"/>
            <a:ext cx="4959626" cy="3889781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DF74E57-9A20-9948-AA21-C7A5175FA6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21432" y="590550"/>
            <a:ext cx="3647210" cy="39624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2100" dirty="0"/>
              <a:t>Layered System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500" dirty="0"/>
              <a:t>Proxy/Intermediary provides “middleware”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500" dirty="0"/>
              <a:t>Separation of Concerns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2100" dirty="0"/>
              <a:t>Examples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500" dirty="0"/>
              <a:t>Caching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500" dirty="0"/>
              <a:t>Logging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500" dirty="0"/>
              <a:t>Security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500" dirty="0"/>
              <a:t>Queuing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500" dirty="0"/>
              <a:t>... ...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545C65B-388B-824E-9A72-B5D19E387A9C}"/>
              </a:ext>
            </a:extLst>
          </p:cNvPr>
          <p:cNvSpPr/>
          <p:nvPr/>
        </p:nvSpPr>
        <p:spPr>
          <a:xfrm>
            <a:off x="7045037" y="2571750"/>
            <a:ext cx="1940502" cy="127808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Middleware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API Gateway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CloudFront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Proxy</a:t>
            </a:r>
          </a:p>
        </p:txBody>
      </p:sp>
    </p:spTree>
    <p:extLst>
      <p:ext uri="{BB962C8B-B14F-4D97-AF65-F5344CB8AC3E}">
        <p14:creationId xmlns:p14="http://schemas.microsoft.com/office/powerpoint/2010/main" val="3128579697"/>
      </p:ext>
    </p:extLst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DED2F-8297-3349-8772-0F77579C2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Layered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3DFBC5-760E-6848-B633-8276CB56A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1" y="576159"/>
            <a:ext cx="8019185" cy="399118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3FE3571-FD9D-EA49-B51C-C885BAEF1647}"/>
              </a:ext>
            </a:extLst>
          </p:cNvPr>
          <p:cNvSpPr/>
          <p:nvPr/>
        </p:nvSpPr>
        <p:spPr>
          <a:xfrm>
            <a:off x="228601" y="576158"/>
            <a:ext cx="76580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/microservices-in-practice/microservices-layered-architecture-88a7fc38d3f1</a:t>
            </a:r>
          </a:p>
        </p:txBody>
      </p:sp>
    </p:spTree>
    <p:extLst>
      <p:ext uri="{BB962C8B-B14F-4D97-AF65-F5344CB8AC3E}">
        <p14:creationId xmlns:p14="http://schemas.microsoft.com/office/powerpoint/2010/main" val="4079401183"/>
      </p:ext>
    </p:extLst>
  </p:cSld>
  <p:clrMapOvr>
    <a:masterClrMapping/>
  </p:clrMapOvr>
  <p:transition spd="med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DED2F-8297-3349-8772-0F77579C2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Layered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37951D-F7C6-494D-9838-432816EA312D}"/>
              </a:ext>
            </a:extLst>
          </p:cNvPr>
          <p:cNvSpPr/>
          <p:nvPr/>
        </p:nvSpPr>
        <p:spPr>
          <a:xfrm>
            <a:off x="46759" y="625854"/>
            <a:ext cx="9050482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92929"/>
                </a:solidFill>
                <a:latin typeface="sohne"/>
              </a:rPr>
              <a:t>1. </a:t>
            </a:r>
            <a:r>
              <a:rPr lang="en-US" b="1" dirty="0">
                <a:solidFill>
                  <a:srgbClr val="292929"/>
                </a:solidFill>
                <a:latin typeface="sohne"/>
              </a:rPr>
              <a:t>Core/Atomic Microservices</a:t>
            </a:r>
          </a:p>
          <a:p>
            <a:pPr lvl="1"/>
            <a:r>
              <a:rPr lang="en-US" dirty="0">
                <a:solidFill>
                  <a:srgbClr val="292929"/>
                </a:solidFill>
                <a:latin typeface="charter" panose="02040503050506020203" pitchFamily="18" charset="0"/>
              </a:rPr>
              <a:t>At the bottom layer, we have fine-grained self-contained services (no external service dependencies) that mostly comprise of the business logic and less or no network communication logic.</a:t>
            </a:r>
            <a:br>
              <a:rPr lang="en-US" dirty="0">
                <a:solidFill>
                  <a:srgbClr val="292929"/>
                </a:solidFill>
                <a:latin typeface="charter" panose="02040503050506020203" pitchFamily="18" charset="0"/>
              </a:rPr>
            </a:br>
            <a:endParaRPr lang="en-US" dirty="0">
              <a:solidFill>
                <a:srgbClr val="292929"/>
              </a:solidFill>
              <a:latin typeface="charter" panose="02040503050506020203" pitchFamily="18" charset="0"/>
            </a:endParaRPr>
          </a:p>
          <a:p>
            <a:r>
              <a:rPr lang="en-US" dirty="0">
                <a:solidFill>
                  <a:srgbClr val="292929"/>
                </a:solidFill>
                <a:latin typeface="sohne"/>
              </a:rPr>
              <a:t>2. </a:t>
            </a:r>
            <a:r>
              <a:rPr lang="en-US" b="1" dirty="0">
                <a:solidFill>
                  <a:srgbClr val="292929"/>
                </a:solidFill>
                <a:latin typeface="sohne"/>
              </a:rPr>
              <a:t>Composite/Integration Microservices</a:t>
            </a:r>
          </a:p>
          <a:p>
            <a:pPr lvl="1"/>
            <a:r>
              <a:rPr lang="en-US" dirty="0">
                <a:solidFill>
                  <a:srgbClr val="292929"/>
                </a:solidFill>
                <a:latin typeface="charter" panose="02040503050506020203" pitchFamily="18" charset="0"/>
              </a:rPr>
              <a:t>Atomic microservices are often cannot be directly mapped to a business functionality as they are too fine-grained. Hence a specific business functionality may require a composition of multiple atomic/core services. The middle layer comprises of such composite or integration microservices. ... ...</a:t>
            </a:r>
            <a:br>
              <a:rPr lang="en-US" dirty="0">
                <a:solidFill>
                  <a:srgbClr val="292929"/>
                </a:solidFill>
                <a:latin typeface="charter" panose="02040503050506020203" pitchFamily="18" charset="0"/>
              </a:rPr>
            </a:br>
            <a:endParaRPr lang="en-US" dirty="0">
              <a:solidFill>
                <a:srgbClr val="292929"/>
              </a:solidFill>
              <a:latin typeface="charter" panose="02040503050506020203" pitchFamily="18" charset="0"/>
            </a:endParaRPr>
          </a:p>
          <a:p>
            <a:pPr lvl="1"/>
            <a:r>
              <a:rPr lang="en-US" dirty="0">
                <a:solidFill>
                  <a:srgbClr val="292929"/>
                </a:solidFill>
                <a:latin typeface="charter" panose="02040503050506020203" pitchFamily="18" charset="0"/>
              </a:rPr>
              <a:t>Composite/integration services are coarse-grained(relative to atomic services), independent from each other and contains business logic(routing, what services to call, how to do data type mapping etc.) ... ...</a:t>
            </a:r>
            <a:br>
              <a:rPr lang="en-US" dirty="0">
                <a:solidFill>
                  <a:srgbClr val="292929"/>
                </a:solidFill>
                <a:latin typeface="charter" panose="02040503050506020203" pitchFamily="18" charset="0"/>
              </a:rPr>
            </a:br>
            <a:endParaRPr lang="en-US" dirty="0">
              <a:solidFill>
                <a:srgbClr val="292929"/>
              </a:solidFill>
              <a:latin typeface="charter" panose="02040503050506020203" pitchFamily="18" charset="0"/>
            </a:endParaRPr>
          </a:p>
          <a:p>
            <a:pPr lvl="1"/>
            <a:r>
              <a:rPr lang="en-US" dirty="0">
                <a:solidFill>
                  <a:srgbClr val="292929"/>
                </a:solidFill>
                <a:latin typeface="charter" panose="02040503050506020203" pitchFamily="18" charset="0"/>
              </a:rPr>
              <a:t>These services also could bridge the other legacy and proprietary systems(</a:t>
            </a:r>
            <a:r>
              <a:rPr lang="en-US" dirty="0" err="1">
                <a:solidFill>
                  <a:srgbClr val="292929"/>
                </a:solidFill>
                <a:latin typeface="charter" panose="02040503050506020203" pitchFamily="18" charset="0"/>
              </a:rPr>
              <a:t>e.g</a:t>
            </a:r>
            <a:r>
              <a:rPr lang="en-US" dirty="0">
                <a:solidFill>
                  <a:srgbClr val="292929"/>
                </a:solidFill>
                <a:latin typeface="charter" panose="02040503050506020203" pitchFamily="18" charset="0"/>
              </a:rPr>
              <a:t> SAP ERP), external web APIs (e.g. Salesforce), shared databases etc. (often known as the </a:t>
            </a:r>
            <a:r>
              <a:rPr lang="en-US" u="sng" dirty="0">
                <a:solidFill>
                  <a:srgbClr val="292929"/>
                </a:solidFill>
                <a:latin typeface="charter" panose="02040503050506020203" pitchFamily="18" charset="0"/>
                <a:hlinkClick r:id="rId2"/>
              </a:rPr>
              <a:t>anti-corruption layer</a:t>
            </a:r>
            <a:r>
              <a:rPr lang="en-US" dirty="0">
                <a:solidFill>
                  <a:srgbClr val="292929"/>
                </a:solidFill>
                <a:latin typeface="charter" panose="02040503050506020203" pitchFamily="18" charset="0"/>
              </a:rPr>
              <a:t>).</a:t>
            </a:r>
            <a:br>
              <a:rPr lang="en-US" dirty="0">
                <a:solidFill>
                  <a:srgbClr val="292929"/>
                </a:solidFill>
                <a:latin typeface="charter" panose="02040503050506020203" pitchFamily="18" charset="0"/>
              </a:rPr>
            </a:br>
            <a:endParaRPr lang="en-US" dirty="0">
              <a:solidFill>
                <a:srgbClr val="292929"/>
              </a:solidFill>
              <a:latin typeface="charter" panose="02040503050506020203" pitchFamily="18" charset="0"/>
            </a:endParaRPr>
          </a:p>
          <a:p>
            <a:r>
              <a:rPr lang="en-US" dirty="0">
                <a:solidFill>
                  <a:srgbClr val="292929"/>
                </a:solidFill>
                <a:latin typeface="sohne"/>
              </a:rPr>
              <a:t>3</a:t>
            </a:r>
            <a:r>
              <a:rPr lang="en-US" b="1" dirty="0">
                <a:solidFill>
                  <a:srgbClr val="292929"/>
                </a:solidFill>
                <a:latin typeface="sohne"/>
              </a:rPr>
              <a:t>. API Services/Edge Services</a:t>
            </a:r>
          </a:p>
          <a:p>
            <a:pPr lvl="1"/>
            <a:r>
              <a:rPr lang="en-US" dirty="0">
                <a:solidFill>
                  <a:srgbClr val="292929"/>
                </a:solidFill>
                <a:latin typeface="charter" panose="02040503050506020203" pitchFamily="18" charset="0"/>
              </a:rPr>
              <a:t>You will expose a selected set of your composite services or even some atomic service as managed APIs using API services/Edge services. These services are a special type of composite services, that apply basic routing capabilities, versioning of APIs, API security patterns, throttling, apply monetization, create API compositions etc.</a:t>
            </a:r>
            <a:endParaRPr lang="en-US" b="0" i="0" dirty="0">
              <a:solidFill>
                <a:srgbClr val="292929"/>
              </a:solidFill>
              <a:effectLst/>
              <a:latin typeface="charter" panose="020405030505060202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F0846D-7FF3-7A43-A90D-25D1778B5A5A}"/>
              </a:ext>
            </a:extLst>
          </p:cNvPr>
          <p:cNvSpPr/>
          <p:nvPr/>
        </p:nvSpPr>
        <p:spPr>
          <a:xfrm>
            <a:off x="228601" y="425009"/>
            <a:ext cx="76580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/microservices-in-practice/microservices-layered-architecture-88a7fc38d3f1</a:t>
            </a:r>
          </a:p>
        </p:txBody>
      </p:sp>
    </p:spTree>
    <p:extLst>
      <p:ext uri="{BB962C8B-B14F-4D97-AF65-F5344CB8AC3E}">
        <p14:creationId xmlns:p14="http://schemas.microsoft.com/office/powerpoint/2010/main" val="2175830641"/>
      </p:ext>
    </p:extLst>
  </p:cSld>
  <p:clrMapOvr>
    <a:masterClrMapping/>
  </p:clrMapOvr>
  <p:transition spd="med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DED2F-8297-3349-8772-0F77579C2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Composition and Asynchronous Method Invocation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019853-55A0-FB4E-B9CA-6DDCE7429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939" y="749722"/>
            <a:ext cx="4622656" cy="315288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68357FE-F624-9F45-83A5-BC21AEE331EE}"/>
              </a:ext>
            </a:extLst>
          </p:cNvPr>
          <p:cNvCxnSpPr/>
          <p:nvPr/>
        </p:nvCxnSpPr>
        <p:spPr>
          <a:xfrm>
            <a:off x="2975519" y="1769664"/>
            <a:ext cx="120394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AFED746-BF4B-D049-AD6E-34FE0ABE2781}"/>
              </a:ext>
            </a:extLst>
          </p:cNvPr>
          <p:cNvSpPr txBox="1"/>
          <p:nvPr/>
        </p:nvSpPr>
        <p:spPr>
          <a:xfrm>
            <a:off x="3366881" y="1498777"/>
            <a:ext cx="6319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Request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30D6577-7C0E-5F43-A71F-8623EEBEFE4A}"/>
              </a:ext>
            </a:extLst>
          </p:cNvPr>
          <p:cNvCxnSpPr>
            <a:cxnSpLocks/>
          </p:cNvCxnSpPr>
          <p:nvPr/>
        </p:nvCxnSpPr>
        <p:spPr>
          <a:xfrm flipH="1">
            <a:off x="2975519" y="1995460"/>
            <a:ext cx="120394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23CD640-8B26-8C40-A233-976C2B8CA531}"/>
              </a:ext>
            </a:extLst>
          </p:cNvPr>
          <p:cNvSpPr txBox="1"/>
          <p:nvPr/>
        </p:nvSpPr>
        <p:spPr>
          <a:xfrm>
            <a:off x="3221953" y="2011210"/>
            <a:ext cx="99418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202 ACCEPTED</a:t>
            </a:r>
            <a:br>
              <a:rPr lang="en-US" sz="1050" dirty="0"/>
            </a:br>
            <a:r>
              <a:rPr lang="en-US" sz="1050" dirty="0"/>
              <a:t>Location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2B04F5-4195-E74C-B4AB-2B695F347755}"/>
              </a:ext>
            </a:extLst>
          </p:cNvPr>
          <p:cNvCxnSpPr/>
          <p:nvPr/>
        </p:nvCxnSpPr>
        <p:spPr>
          <a:xfrm>
            <a:off x="2964041" y="2841913"/>
            <a:ext cx="120394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63DC50A-E407-864F-94AA-2E381ABDB49F}"/>
              </a:ext>
            </a:extLst>
          </p:cNvPr>
          <p:cNvSpPr txBox="1"/>
          <p:nvPr/>
        </p:nvSpPr>
        <p:spPr>
          <a:xfrm>
            <a:off x="3285131" y="2824929"/>
            <a:ext cx="7120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GET (Poll)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17CE37-037B-0049-8F12-513D63F8F642}"/>
              </a:ext>
            </a:extLst>
          </p:cNvPr>
          <p:cNvCxnSpPr>
            <a:cxnSpLocks/>
          </p:cNvCxnSpPr>
          <p:nvPr/>
        </p:nvCxnSpPr>
        <p:spPr>
          <a:xfrm flipH="1">
            <a:off x="2982503" y="3055762"/>
            <a:ext cx="1203939" cy="42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9F71AC3-5C1C-974D-88B5-EA7FD3F4A849}"/>
              </a:ext>
            </a:extLst>
          </p:cNvPr>
          <p:cNvSpPr txBox="1"/>
          <p:nvPr/>
        </p:nvSpPr>
        <p:spPr>
          <a:xfrm>
            <a:off x="3221141" y="3088284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200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DF74E57-9A20-9948-AA21-C7A5175FA6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0185" y="590550"/>
            <a:ext cx="5155799" cy="406977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350" dirty="0"/>
              <a:t>Composite operations can “take a while.”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endParaRPr lang="en-US" sz="135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350" dirty="0"/>
              <a:t>“Holding open connections and waiting can be bad.”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150" dirty="0"/>
              <a:t>Consumes resources.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150" dirty="0"/>
              <a:t>Connections can break.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150" dirty="0"/>
              <a:t>... ...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endParaRPr lang="en-US" sz="115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350" dirty="0"/>
              <a:t>There are two options: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150" dirty="0"/>
              <a:t>Polling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150" dirty="0"/>
              <a:t>Callbacks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endParaRPr lang="en-US" sz="115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350" dirty="0"/>
              <a:t>Our next pattern is composition and “polling.”</a:t>
            </a:r>
            <a:br>
              <a:rPr lang="en-US" sz="1350" dirty="0"/>
            </a:br>
            <a:r>
              <a:rPr lang="en-US" sz="1350" dirty="0"/>
              <a:t>Create a new user requires: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150" dirty="0"/>
              <a:t>Updating the user database.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150" dirty="0"/>
              <a:t>Verifying a submitted address.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150" dirty="0"/>
              <a:t>Creating an account in the catalog service.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endParaRPr lang="en-US" sz="1150" dirty="0"/>
          </a:p>
        </p:txBody>
      </p:sp>
    </p:spTree>
    <p:extLst>
      <p:ext uri="{BB962C8B-B14F-4D97-AF65-F5344CB8AC3E}">
        <p14:creationId xmlns:p14="http://schemas.microsoft.com/office/powerpoint/2010/main" val="943530604"/>
      </p:ext>
    </p:extLst>
  </p:cSld>
  <p:clrMapOvr>
    <a:masterClrMapping/>
  </p:clrMapOvr>
  <p:transition spd="med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0930B-BBDB-4343-940E-B629E58BC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Requests – Pattern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F11207-DF2F-1E40-98A5-4350CB9ED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65" y="618073"/>
            <a:ext cx="6580043" cy="390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29811"/>
      </p:ext>
    </p:extLst>
  </p:cSld>
  <p:clrMapOvr>
    <a:masterClrMapping/>
  </p:clrMapOvr>
  <p:transition spd="med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Response Codes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21155" y="832645"/>
          <a:ext cx="6152697" cy="24566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82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417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03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Operation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HTTP Request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HTTP Response Codes Supported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23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READ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GET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200 - OK with message body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204 - OK no message body 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206 - OK with partial message body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33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CREATE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POST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201 - Resource created (Operation Complete)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</a:rPr>
                        <a:t>202 - Resource accepted (Operation Pending)</a:t>
                      </a:r>
                      <a:endParaRPr lang="en-US" sz="1200" dirty="0">
                        <a:solidFill>
                          <a:srgbClr val="FF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33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UPDATE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PUT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</a:rPr>
                        <a:t>202 - Accepted (Operation Pending)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204 - Success (Operation Complete)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133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DELETE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DELETE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</a:rPr>
                        <a:t>202 - Accepted (Operation Pending)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204 - Success (Operation Complete)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533400" y="3394721"/>
            <a:ext cx="678180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Helvetica" panose="020B0604020202020204" pitchFamily="34" charset="0"/>
                <a:ea typeface="ヒラギノ角ゴ Pro W3"/>
                <a:cs typeface="Times New Roman" panose="02020603050405020304" pitchFamily="18" charset="0"/>
              </a:rPr>
              <a:t>Examples of Link Headers in HTTP response:</a:t>
            </a:r>
          </a:p>
          <a:p>
            <a:r>
              <a:rPr lang="en-US" sz="1400" dirty="0">
                <a:solidFill>
                  <a:srgbClr val="000000"/>
                </a:solidFill>
                <a:latin typeface="Helvetica" panose="020B0604020202020204" pitchFamily="34" charset="0"/>
                <a:ea typeface="ヒラギノ角ゴ Pro W3"/>
                <a:cs typeface="Times New Roman" panose="02020603050405020304" pitchFamily="18" charset="0"/>
              </a:rPr>
              <a:t> </a:t>
            </a:r>
          </a:p>
          <a:p>
            <a:pPr marL="342892"/>
            <a:r>
              <a:rPr lang="en-US" sz="1200" dirty="0">
                <a:latin typeface="Courier New" panose="02070309020205020404" pitchFamily="49" charset="0"/>
                <a:ea typeface="SimSun" panose="02010600030101010101" pitchFamily="2" charset="-122"/>
              </a:rPr>
              <a:t>Link: &lt;http://api/jobs/j1&gt;;rel=monitor;title="update profile"</a:t>
            </a:r>
            <a:endParaRPr lang="en-US" sz="14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892"/>
            <a:r>
              <a:rPr lang="en-US" sz="1200" dirty="0">
                <a:latin typeface="Courier New" panose="02070309020205020404" pitchFamily="49" charset="0"/>
                <a:ea typeface="SimSun" panose="02010600030101010101" pitchFamily="2" charset="-122"/>
              </a:rPr>
              <a:t>Link: &lt;http://api/reports/r1&gt;;rel=summary;title=”access report”</a:t>
            </a:r>
            <a:r>
              <a:rPr lang="en-US" sz="9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4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6" name="Right Brace 5"/>
          <p:cNvSpPr/>
          <p:nvPr/>
        </p:nvSpPr>
        <p:spPr>
          <a:xfrm>
            <a:off x="6737351" y="1847851"/>
            <a:ext cx="1193800" cy="139700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6737350" y="2533650"/>
            <a:ext cx="1931342" cy="1384300"/>
          </a:xfrm>
          <a:custGeom>
            <a:avLst/>
            <a:gdLst>
              <a:gd name="connsiteX0" fmla="*/ 1219200 w 1931342"/>
              <a:gd name="connsiteY0" fmla="*/ 0 h 1384300"/>
              <a:gd name="connsiteX1" fmla="*/ 1879600 w 1931342"/>
              <a:gd name="connsiteY1" fmla="*/ 577850 h 1384300"/>
              <a:gd name="connsiteX2" fmla="*/ 0 w 1931342"/>
              <a:gd name="connsiteY2" fmla="*/ 1384300 h 138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1342" h="1384300">
                <a:moveTo>
                  <a:pt x="1219200" y="0"/>
                </a:moveTo>
                <a:cubicBezTo>
                  <a:pt x="1651000" y="173566"/>
                  <a:pt x="2082800" y="347133"/>
                  <a:pt x="1879600" y="577850"/>
                </a:cubicBezTo>
                <a:cubicBezTo>
                  <a:pt x="1676400" y="808567"/>
                  <a:pt x="838200" y="1096433"/>
                  <a:pt x="0" y="1384300"/>
                </a:cubicBezTo>
              </a:path>
            </a:pathLst>
          </a:custGeom>
          <a:noFill/>
          <a:ln>
            <a:solidFill>
              <a:srgbClr val="FF0000"/>
            </a:solidFill>
            <a:tailEnd type="arrow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788621" y="518618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</a:pPr>
            <a:r>
              <a:rPr lang="en-US" sz="1400" dirty="0">
                <a:solidFill>
                  <a:srgbClr val="FF0000"/>
                </a:solidFill>
              </a:rPr>
              <a:t>202 means</a:t>
            </a:r>
          </a:p>
          <a:p>
            <a:pPr marL="285743" indent="-285743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Your request went </a:t>
            </a:r>
            <a:r>
              <a:rPr lang="en-US" sz="1400" dirty="0" err="1">
                <a:solidFill>
                  <a:srgbClr val="FF0000"/>
                </a:solidFill>
              </a:rPr>
              <a:t>asynch</a:t>
            </a:r>
            <a:r>
              <a:rPr lang="en-US" sz="1400" dirty="0">
                <a:solidFill>
                  <a:srgbClr val="FF0000"/>
                </a:solidFill>
              </a:rPr>
              <a:t>.</a:t>
            </a:r>
          </a:p>
          <a:p>
            <a:pPr marL="285743" indent="-285743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The HTTP header Link</a:t>
            </a:r>
            <a:br>
              <a:rPr lang="en-US" sz="1400" dirty="0">
                <a:solidFill>
                  <a:srgbClr val="FF0000"/>
                </a:solidFill>
              </a:rPr>
            </a:br>
            <a:r>
              <a:rPr lang="en-US" sz="1400" dirty="0">
                <a:solidFill>
                  <a:srgbClr val="FF0000"/>
                </a:solidFill>
              </a:rPr>
              <a:t>is where to poll for </a:t>
            </a:r>
            <a:r>
              <a:rPr lang="en-US" sz="1400" dirty="0" err="1">
                <a:solidFill>
                  <a:srgbClr val="FF0000"/>
                </a:solidFill>
              </a:rPr>
              <a:t>rsp</a:t>
            </a:r>
            <a:r>
              <a:rPr lang="en-US" sz="1400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9515595"/>
      </p:ext>
    </p:extLst>
  </p:cSld>
  <p:clrMapOvr>
    <a:masterClrMapping/>
  </p:clrMapOvr>
  <p:transition spd="med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en-US" sz="18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1" y="4803776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40022"/>
            <a:ext cx="914400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en-US" sz="2700" i="1" dirty="0">
                <a:solidFill>
                  <a:prstClr val="white"/>
                </a:solidFill>
              </a:rPr>
              <a:t>Using a Cloud Service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auto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90347777-9F03-6D4D-9A15-765D7EB37993}" type="slidenum">
              <a:rPr lang="en-US" altLang="en-US" sz="1200" b="1">
                <a:solidFill>
                  <a:prstClr val="white"/>
                </a:solidFill>
              </a:rPr>
              <a:pPr defTabSz="685800" fontAlgn="auto">
                <a:lnSpc>
                  <a:spcPts val="24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29</a:t>
            </a:fld>
            <a:r>
              <a:rPr lang="en-US" altLang="en-US" sz="1200" b="1" dirty="0">
                <a:solidFill>
                  <a:prstClr val="white"/>
                </a:solidFill>
              </a:rPr>
              <a:t> </a:t>
            </a:r>
            <a:r>
              <a:rPr lang="en-US" altLang="en-US" sz="1200" dirty="0">
                <a:solidFill>
                  <a:prstClr val="white"/>
                </a:solidFill>
              </a:rPr>
              <a:t>|</a:t>
            </a:r>
            <a:r>
              <a:rPr lang="en-US" altLang="en-US" sz="1200" b="1" dirty="0">
                <a:solidFill>
                  <a:prstClr val="white"/>
                </a:solidFill>
              </a:rPr>
              <a:t> </a:t>
            </a:r>
            <a:r>
              <a:rPr lang="en-US" altLang="en-US" sz="1200" i="1" dirty="0">
                <a:solidFill>
                  <a:prstClr val="white"/>
                </a:solidFill>
              </a:rPr>
              <a:t>E6156 – Cloud Computing: Backend-as-a-Service</a:t>
            </a:r>
          </a:p>
        </p:txBody>
      </p:sp>
    </p:spTree>
    <p:extLst>
      <p:ext uri="{BB962C8B-B14F-4D97-AF65-F5344CB8AC3E}">
        <p14:creationId xmlns:p14="http://schemas.microsoft.com/office/powerpoint/2010/main" val="2042193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546F29A-F342-0B46-95D6-143D7EBF4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Status and discussion.</a:t>
            </a:r>
          </a:p>
          <a:p>
            <a:endParaRPr lang="en-US" dirty="0"/>
          </a:p>
          <a:p>
            <a:r>
              <a:rPr lang="en-US" dirty="0"/>
              <a:t>A motivating scenario: user registration “side effects.”</a:t>
            </a:r>
          </a:p>
          <a:p>
            <a:endParaRPr lang="en-US" dirty="0"/>
          </a:p>
          <a:p>
            <a:r>
              <a:rPr lang="en-US" dirty="0"/>
              <a:t>Technical topics:</a:t>
            </a:r>
          </a:p>
          <a:p>
            <a:pPr lvl="1"/>
            <a:r>
              <a:rPr lang="en-US" dirty="0"/>
              <a:t>Cloud identity providers, SSO, social networks, OAuth2, ... ...</a:t>
            </a:r>
          </a:p>
          <a:p>
            <a:pPr lvl="1"/>
            <a:r>
              <a:rPr lang="en-US" dirty="0"/>
              <a:t>APIs and the API economy – use and consume APIs.</a:t>
            </a:r>
          </a:p>
          <a:p>
            <a:pPr lvl="1"/>
            <a:r>
              <a:rPr lang="en-US" dirty="0"/>
              <a:t>Event driven processing.</a:t>
            </a:r>
          </a:p>
          <a:p>
            <a:pPr lvl="1"/>
            <a:r>
              <a:rPr lang="en-US" dirty="0"/>
              <a:t>Good REST APIs: Part II</a:t>
            </a:r>
          </a:p>
          <a:p>
            <a:pPr lvl="1"/>
            <a:endParaRPr lang="en-US" dirty="0"/>
          </a:p>
          <a:p>
            <a:r>
              <a:rPr lang="en-US" dirty="0"/>
              <a:t>Next steps and next sprint.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9A0F2E-B8CB-5F43-B126-06870ED36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0656579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Verification (Demo)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4F40B3-2638-6E4D-ADC2-0A29A5DD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7" y="461214"/>
            <a:ext cx="6938530" cy="3784653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D77F404-C8D9-D04B-AAAF-54D37636DE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04384" y="2408094"/>
            <a:ext cx="4917498" cy="225396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200" dirty="0"/>
              <a:t>People are really bad at entering addresses.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000" dirty="0"/>
              <a:t>US, USA, United States, UK, England, ... ...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000" dirty="0"/>
              <a:t>MA, Mass, Massachusetts, ... ...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000" dirty="0"/>
              <a:t>NYC, New York, Manhattan, ... ...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000" dirty="0"/>
              <a:t>W. 120</a:t>
            </a:r>
            <a:r>
              <a:rPr lang="en-US" sz="1000" baseline="30000" dirty="0"/>
              <a:t>th</a:t>
            </a:r>
            <a:r>
              <a:rPr lang="en-US" sz="1000" dirty="0"/>
              <a:t> St, West 120 Street, ... ...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200" dirty="0"/>
              <a:t>You should not have them enter an address, verify, reject, try again, reject, ... ... </a:t>
            </a:r>
            <a:r>
              <a:rPr lang="en-US" sz="1200" dirty="0">
                <a:sym typeface="Wingdings" pitchFamily="2" charset="2"/>
              </a:rPr>
              <a:t> They will go to someone else.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200" dirty="0">
                <a:sym typeface="Wingdings" pitchFamily="2" charset="2"/>
              </a:rPr>
              <a:t>You need to implement two functions: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000" dirty="0">
                <a:sym typeface="Wingdings" pitchFamily="2" charset="2"/>
              </a:rPr>
              <a:t>In browser/UI completion suggestion.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000" dirty="0">
                <a:sym typeface="Wingdings" pitchFamily="2" charset="2"/>
              </a:rPr>
              <a:t>In microservice verification before storing, in case no your UI.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1154743"/>
      </p:ext>
    </p:extLst>
  </p:cSld>
  <p:clrMapOvr>
    <a:masterClrMapping/>
  </p:clrMapOvr>
  <p:transition spd="med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Verification (Demo)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57BADF-AC8D-2047-A2BD-4E901EDEB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457" y="948843"/>
            <a:ext cx="5653520" cy="34906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2AB17B-9DF3-0E4C-A7B8-8A4E5C391305}"/>
              </a:ext>
            </a:extLst>
          </p:cNvPr>
          <p:cNvSpPr/>
          <p:nvPr/>
        </p:nvSpPr>
        <p:spPr>
          <a:xfrm>
            <a:off x="355159" y="520295"/>
            <a:ext cx="40713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shahinkar</a:t>
            </a:r>
            <a:r>
              <a:rPr lang="en-US" dirty="0"/>
              <a:t>/Angular-</a:t>
            </a:r>
            <a:r>
              <a:rPr lang="en-US" dirty="0" err="1"/>
              <a:t>SmartyStreets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739454"/>
      </p:ext>
    </p:extLst>
  </p:cSld>
  <p:clrMapOvr>
    <a:masterClrMapping/>
  </p:clrMapOvr>
  <p:transition spd="med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Verification Flow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A05144-5EBC-7649-97E0-971419ED9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715" y="484808"/>
            <a:ext cx="6490130" cy="41738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59D0BA-6768-814C-9354-2F23BD27D204}"/>
              </a:ext>
            </a:extLst>
          </p:cNvPr>
          <p:cNvSpPr txBox="1"/>
          <p:nvPr/>
        </p:nvSpPr>
        <p:spPr>
          <a:xfrm>
            <a:off x="228600" y="2509404"/>
            <a:ext cx="3662349" cy="147732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You need to verify in the UI</a:t>
            </a:r>
            <a:br>
              <a:rPr lang="en-US" dirty="0"/>
            </a:br>
            <a:r>
              <a:rPr lang="en-US" dirty="0"/>
              <a:t>for usability.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You need to verify the address in</a:t>
            </a:r>
            <a:br>
              <a:rPr lang="en-US" dirty="0"/>
            </a:br>
            <a:r>
              <a:rPr lang="en-US" dirty="0"/>
              <a:t>case it the signup came from some</a:t>
            </a:r>
            <a:br>
              <a:rPr lang="en-US" dirty="0"/>
            </a:br>
            <a:r>
              <a:rPr lang="en-US" dirty="0"/>
              <a:t>other client/application.</a:t>
            </a:r>
          </a:p>
        </p:txBody>
      </p:sp>
    </p:spTree>
    <p:extLst>
      <p:ext uri="{BB962C8B-B14F-4D97-AF65-F5344CB8AC3E}">
        <p14:creationId xmlns:p14="http://schemas.microsoft.com/office/powerpoint/2010/main" val="2632681846"/>
      </p:ext>
    </p:extLst>
  </p:cSld>
  <p:clrMapOvr>
    <a:masterClrMapping/>
  </p:clrMapOvr>
  <p:transition spd="med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Verification Flow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73B8A1-8F75-B141-80C5-C26B175CA32A}"/>
              </a:ext>
            </a:extLst>
          </p:cNvPr>
          <p:cNvSpPr txBox="1"/>
          <p:nvPr/>
        </p:nvSpPr>
        <p:spPr>
          <a:xfrm>
            <a:off x="888423" y="1176771"/>
            <a:ext cx="5041829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50" dirty="0"/>
              <a:t>Demo Python Unit Test</a:t>
            </a:r>
          </a:p>
        </p:txBody>
      </p:sp>
    </p:spTree>
    <p:extLst>
      <p:ext uri="{BB962C8B-B14F-4D97-AF65-F5344CB8AC3E}">
        <p14:creationId xmlns:p14="http://schemas.microsoft.com/office/powerpoint/2010/main" val="2032306998"/>
      </p:ext>
    </p:extLst>
  </p:cSld>
  <p:clrMapOvr>
    <a:masterClrMapping/>
  </p:clrMapOvr>
  <p:transition spd="med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en-US" sz="18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1" y="4803776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40022"/>
            <a:ext cx="914400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en-US" sz="2700" i="1" dirty="0">
                <a:solidFill>
                  <a:prstClr val="white"/>
                </a:solidFill>
              </a:rPr>
              <a:t>Middleware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auto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90347777-9F03-6D4D-9A15-765D7EB37993}" type="slidenum">
              <a:rPr lang="en-US" altLang="en-US" sz="1200" b="1">
                <a:solidFill>
                  <a:prstClr val="white"/>
                </a:solidFill>
              </a:rPr>
              <a:pPr defTabSz="685800" fontAlgn="auto">
                <a:lnSpc>
                  <a:spcPts val="24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34</a:t>
            </a:fld>
            <a:r>
              <a:rPr lang="en-US" altLang="en-US" sz="1200" b="1" dirty="0">
                <a:solidFill>
                  <a:prstClr val="white"/>
                </a:solidFill>
              </a:rPr>
              <a:t> </a:t>
            </a:r>
            <a:r>
              <a:rPr lang="en-US" altLang="en-US" sz="1200" dirty="0">
                <a:solidFill>
                  <a:prstClr val="white"/>
                </a:solidFill>
              </a:rPr>
              <a:t>|</a:t>
            </a:r>
            <a:r>
              <a:rPr lang="en-US" altLang="en-US" sz="1200" b="1" dirty="0">
                <a:solidFill>
                  <a:prstClr val="white"/>
                </a:solidFill>
              </a:rPr>
              <a:t> </a:t>
            </a:r>
            <a:r>
              <a:rPr lang="en-US" altLang="en-US" sz="1200" i="1" dirty="0">
                <a:solidFill>
                  <a:prstClr val="white"/>
                </a:solidFill>
              </a:rPr>
              <a:t>E6156 – Cloud Computing: Backend-as-a-Service</a:t>
            </a:r>
          </a:p>
        </p:txBody>
      </p:sp>
    </p:spTree>
    <p:extLst>
      <p:ext uri="{BB962C8B-B14F-4D97-AF65-F5344CB8AC3E}">
        <p14:creationId xmlns:p14="http://schemas.microsoft.com/office/powerpoint/2010/main" val="1857442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0EA109-55DC-2B42-A37F-4A103CDFD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17" y="570764"/>
            <a:ext cx="4473200" cy="270163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C83426-594B-E94E-ACF7-0E6005773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131" y="1102302"/>
            <a:ext cx="2150846" cy="146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5F3CA41-F92B-B74A-A5CE-85ED932ABA57}"/>
              </a:ext>
            </a:extLst>
          </p:cNvPr>
          <p:cNvCxnSpPr>
            <a:cxnSpLocks/>
          </p:cNvCxnSpPr>
          <p:nvPr/>
        </p:nvCxnSpPr>
        <p:spPr>
          <a:xfrm>
            <a:off x="4682317" y="1574223"/>
            <a:ext cx="1217122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D3CCE2-516C-D044-90BD-1D9638097124}"/>
              </a:ext>
            </a:extLst>
          </p:cNvPr>
          <p:cNvCxnSpPr>
            <a:cxnSpLocks/>
          </p:cNvCxnSpPr>
          <p:nvPr/>
        </p:nvCxnSpPr>
        <p:spPr>
          <a:xfrm flipH="1">
            <a:off x="4682316" y="2140528"/>
            <a:ext cx="1217122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905752B-15D0-5246-9414-0452FA8B5C72}"/>
              </a:ext>
            </a:extLst>
          </p:cNvPr>
          <p:cNvSpPr/>
          <p:nvPr/>
        </p:nvSpPr>
        <p:spPr>
          <a:xfrm>
            <a:off x="1161184" y="514350"/>
            <a:ext cx="6873587" cy="282892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77818FA-6DF7-8B49-932A-49734503C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778" y="3635982"/>
            <a:ext cx="1243970" cy="99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20CE0F5-5AD7-8E4E-83B3-E3C9136EE494}"/>
              </a:ext>
            </a:extLst>
          </p:cNvPr>
          <p:cNvCxnSpPr>
            <a:cxnSpLocks/>
          </p:cNvCxnSpPr>
          <p:nvPr/>
        </p:nvCxnSpPr>
        <p:spPr>
          <a:xfrm>
            <a:off x="1737187" y="3210792"/>
            <a:ext cx="1" cy="532534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6">
            <a:extLst>
              <a:ext uri="{FF2B5EF4-FFF2-40B4-BE49-F238E27FC236}">
                <a16:creationId xmlns:a16="http://schemas.microsoft.com/office/drawing/2014/main" id="{EE544AB4-8E7A-A643-B568-9D1641263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766" y="3635982"/>
            <a:ext cx="1243970" cy="99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9F702DE-9E77-8042-86F9-FED1B4D11693}"/>
              </a:ext>
            </a:extLst>
          </p:cNvPr>
          <p:cNvCxnSpPr>
            <a:cxnSpLocks/>
          </p:cNvCxnSpPr>
          <p:nvPr/>
        </p:nvCxnSpPr>
        <p:spPr>
          <a:xfrm>
            <a:off x="2935175" y="3210792"/>
            <a:ext cx="1" cy="532534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6">
            <a:extLst>
              <a:ext uri="{FF2B5EF4-FFF2-40B4-BE49-F238E27FC236}">
                <a16:creationId xmlns:a16="http://schemas.microsoft.com/office/drawing/2014/main" id="{B49C7985-43BA-9646-B660-3C63DB77F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177" y="3625221"/>
            <a:ext cx="1243970" cy="99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6019F34-0010-1F45-B8E2-D17969A4D228}"/>
              </a:ext>
            </a:extLst>
          </p:cNvPr>
          <p:cNvCxnSpPr>
            <a:cxnSpLocks/>
          </p:cNvCxnSpPr>
          <p:nvPr/>
        </p:nvCxnSpPr>
        <p:spPr>
          <a:xfrm>
            <a:off x="4146586" y="3200031"/>
            <a:ext cx="1" cy="532534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258AC36-C13B-FF4F-9A46-9AAE083D02AD}"/>
              </a:ext>
            </a:extLst>
          </p:cNvPr>
          <p:cNvSpPr txBox="1"/>
          <p:nvPr/>
        </p:nvSpPr>
        <p:spPr>
          <a:xfrm>
            <a:off x="4910352" y="3575209"/>
            <a:ext cx="28795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app server specific</a:t>
            </a:r>
            <a:br>
              <a:rPr lang="en-US" dirty="0"/>
            </a:br>
            <a:r>
              <a:rPr lang="en-US" dirty="0"/>
              <a:t>approaches to injecting into</a:t>
            </a:r>
            <a:br>
              <a:rPr lang="en-US" dirty="0"/>
            </a:br>
            <a:r>
              <a:rPr lang="en-US" dirty="0"/>
              <a:t>the applications.</a:t>
            </a:r>
          </a:p>
        </p:txBody>
      </p:sp>
    </p:spTree>
    <p:extLst>
      <p:ext uri="{BB962C8B-B14F-4D97-AF65-F5344CB8AC3E}">
        <p14:creationId xmlns:p14="http://schemas.microsoft.com/office/powerpoint/2010/main" val="249616656"/>
      </p:ext>
    </p:extLst>
  </p:cSld>
  <p:clrMapOvr>
    <a:masterClrMapping/>
  </p:clrMapOvr>
  <p:transition spd="med"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 and Flask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AD3FF2-BB2F-A247-A52D-071BE7080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67" y="511190"/>
            <a:ext cx="6546775" cy="26990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5F323B-C919-5B4E-9F76-2A11B3818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56" y="3737264"/>
            <a:ext cx="6086475" cy="7239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B15D4F3-73D7-BF4A-9454-FF70B4A29AF3}"/>
              </a:ext>
            </a:extLst>
          </p:cNvPr>
          <p:cNvSpPr/>
          <p:nvPr/>
        </p:nvSpPr>
        <p:spPr>
          <a:xfrm>
            <a:off x="4255078" y="793044"/>
            <a:ext cx="4122593" cy="1067666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White list of URLs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If not on white list: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Verify token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Verify authorization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BF37685-9AE7-9443-8EA7-CFB2ED0001E3}"/>
              </a:ext>
            </a:extLst>
          </p:cNvPr>
          <p:cNvSpPr/>
          <p:nvPr/>
        </p:nvSpPr>
        <p:spPr>
          <a:xfrm>
            <a:off x="4255078" y="2142563"/>
            <a:ext cx="4122593" cy="1349519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List of filters of the form: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URL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HTTP Method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SNS topic to use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Send an event to SNS if matches filter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DD21B5-62D4-B842-8430-9ECD1BB6BF78}"/>
              </a:ext>
            </a:extLst>
          </p:cNvPr>
          <p:cNvSpPr txBox="1"/>
          <p:nvPr/>
        </p:nvSpPr>
        <p:spPr>
          <a:xfrm>
            <a:off x="5681230" y="4068041"/>
            <a:ext cx="2424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Show some demo code.</a:t>
            </a:r>
          </a:p>
        </p:txBody>
      </p:sp>
    </p:spTree>
    <p:extLst>
      <p:ext uri="{BB962C8B-B14F-4D97-AF65-F5344CB8AC3E}">
        <p14:creationId xmlns:p14="http://schemas.microsoft.com/office/powerpoint/2010/main" val="4071931073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Clarification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AB0E8B38-9DC2-1F47-A4D5-580C7FF0CE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/>
              <a:t>4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E6156 – Topics in SW Engineering: Lecture 4: APIs, REST, SSO, Events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2021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047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F9E97F-D8F1-2F41-8241-49107FAB5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14350"/>
            <a:ext cx="8839200" cy="40767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800" dirty="0"/>
              <a:t>Possible configurations: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There are three “things:” web server, application server, DB server.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A “thing” can be on your laptop or on AWS.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You want your code to be the same and get</a:t>
            </a:r>
            <a:br>
              <a:rPr lang="en-US" sz="1600" dirty="0"/>
            </a:br>
            <a:r>
              <a:rPr lang="en-US" sz="1600" dirty="0"/>
              <a:t>information from the configuration.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One simple approach is environment variables for</a:t>
            </a:r>
            <a:br>
              <a:rPr lang="en-US" sz="1600" dirty="0"/>
            </a:br>
            <a:r>
              <a:rPr lang="en-US" sz="1600" dirty="0"/>
              <a:t>web application.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The angular application can use the URL because. Why would the cloud deployed</a:t>
            </a:r>
            <a:br>
              <a:rPr lang="en-US" sz="1600" dirty="0"/>
            </a:br>
            <a:r>
              <a:rPr lang="en-US" sz="1600" dirty="0"/>
              <a:t>angular application access your local web application.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800" dirty="0"/>
              <a:t>Show code for environment variables and how to set environment variables.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Locally in PyCharm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On EC2 (.</a:t>
            </a:r>
            <a:r>
              <a:rPr lang="en-US" sz="1600" dirty="0" err="1"/>
              <a:t>bash_profile</a:t>
            </a:r>
            <a:r>
              <a:rPr lang="en-US" sz="1600" dirty="0"/>
              <a:t>)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Show use of URL in Typescript.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800" dirty="0"/>
              <a:t>These approaches are “OK” but there are more secure approaches.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800" dirty="0"/>
              <a:t>Also, </a:t>
            </a:r>
            <a:r>
              <a:rPr lang="en-US" sz="1800" u="sng" dirty="0"/>
              <a:t>remember to set security group rules properly.</a:t>
            </a: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9BCA70-61BE-4C43-A816-8881842B2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Flask Application – Configuration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B2890-85EA-2649-A403-2A60156EB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1200150"/>
            <a:ext cx="3146846" cy="116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571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02B3BD-0BC3-974D-9968-5E0A078C5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14350"/>
            <a:ext cx="8839200" cy="41148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The simple object model might/could/would/should have the following:</a:t>
            </a:r>
          </a:p>
          <a:p>
            <a:pPr lvl="1"/>
            <a:r>
              <a:rPr lang="en-US" sz="1600" dirty="0"/>
              <a:t>/users</a:t>
            </a:r>
          </a:p>
          <a:p>
            <a:pPr lvl="1"/>
            <a:r>
              <a:rPr lang="en-US" sz="1600" dirty="0"/>
              <a:t>/users/&lt;</a:t>
            </a:r>
            <a:r>
              <a:rPr lang="en-US" sz="1600" dirty="0" err="1"/>
              <a:t>userID</a:t>
            </a:r>
            <a:r>
              <a:rPr lang="en-US" sz="1600" dirty="0"/>
              <a:t>&gt;</a:t>
            </a:r>
          </a:p>
          <a:p>
            <a:pPr lvl="1"/>
            <a:r>
              <a:rPr lang="en-US" sz="1600" dirty="0"/>
              <a:t>/users/&lt;</a:t>
            </a:r>
            <a:r>
              <a:rPr lang="en-US" sz="1600" dirty="0" err="1"/>
              <a:t>userID</a:t>
            </a:r>
            <a:r>
              <a:rPr lang="en-US" sz="1600" dirty="0"/>
              <a:t>&gt;/address</a:t>
            </a:r>
          </a:p>
          <a:p>
            <a:pPr lvl="1"/>
            <a:r>
              <a:rPr lang="en-US" sz="1600" dirty="0"/>
              <a:t>/users/&lt;</a:t>
            </a:r>
            <a:r>
              <a:rPr lang="en-US" sz="1600" dirty="0" err="1"/>
              <a:t>userID</a:t>
            </a:r>
            <a:r>
              <a:rPr lang="en-US" sz="1600" dirty="0"/>
              <a:t>&gt;/orders</a:t>
            </a:r>
          </a:p>
          <a:p>
            <a:pPr lvl="1"/>
            <a:r>
              <a:rPr lang="en-US" sz="1600" dirty="0"/>
              <a:t>/addresses</a:t>
            </a:r>
          </a:p>
          <a:p>
            <a:pPr lvl="1"/>
            <a:r>
              <a:rPr lang="en-US" sz="1600" dirty="0"/>
              <a:t>/addresses/&lt;</a:t>
            </a:r>
            <a:r>
              <a:rPr lang="en-US" sz="1600" dirty="0" err="1"/>
              <a:t>addressID</a:t>
            </a:r>
            <a:r>
              <a:rPr lang="en-US" sz="1600" dirty="0"/>
              <a:t>&gt;/users</a:t>
            </a:r>
          </a:p>
          <a:p>
            <a:pPr lvl="1"/>
            <a:r>
              <a:rPr lang="en-US" sz="1600" dirty="0"/>
              <a:t>/orders/&lt;</a:t>
            </a:r>
            <a:r>
              <a:rPr lang="en-US" sz="1600" dirty="0" err="1"/>
              <a:t>orderID</a:t>
            </a:r>
            <a:r>
              <a:rPr lang="en-US" sz="1600" dirty="0"/>
              <a:t>&gt;</a:t>
            </a:r>
          </a:p>
          <a:p>
            <a:pPr lvl="1"/>
            <a:r>
              <a:rPr lang="en-US" sz="1600" dirty="0"/>
              <a:t>/orders/&lt;</a:t>
            </a:r>
            <a:r>
              <a:rPr lang="en-US" sz="1600" dirty="0" err="1"/>
              <a:t>orderID</a:t>
            </a:r>
            <a:r>
              <a:rPr lang="en-US" sz="1600" dirty="0"/>
              <a:t>&gt;/</a:t>
            </a:r>
            <a:r>
              <a:rPr lang="en-US" sz="1600" dirty="0" err="1"/>
              <a:t>orderitems</a:t>
            </a:r>
            <a:endParaRPr lang="en-US" sz="1600" dirty="0"/>
          </a:p>
          <a:p>
            <a:pPr lvl="1"/>
            <a:r>
              <a:rPr lang="en-US" sz="1600" dirty="0"/>
              <a:t>/orders&lt;</a:t>
            </a:r>
            <a:r>
              <a:rPr lang="en-US" sz="1600" dirty="0" err="1"/>
              <a:t>orderID</a:t>
            </a:r>
            <a:r>
              <a:rPr lang="en-US" sz="1600" dirty="0"/>
              <a:t>&gt;/</a:t>
            </a:r>
            <a:r>
              <a:rPr lang="en-US" sz="1600" dirty="0" err="1"/>
              <a:t>orderitems</a:t>
            </a:r>
            <a:r>
              <a:rPr lang="en-US" sz="1600" dirty="0"/>
              <a:t>/&lt;</a:t>
            </a:r>
            <a:r>
              <a:rPr lang="en-US" sz="1600" dirty="0" err="1"/>
              <a:t>itemID</a:t>
            </a:r>
            <a:r>
              <a:rPr lang="en-US" sz="1600" dirty="0"/>
              <a:t>&gt;</a:t>
            </a:r>
          </a:p>
          <a:p>
            <a:pPr lvl="1"/>
            <a:r>
              <a:rPr lang="en-US" sz="1600" dirty="0"/>
              <a:t>... ...</a:t>
            </a:r>
          </a:p>
          <a:p>
            <a:r>
              <a:rPr lang="en-US" sz="1800" dirty="0"/>
              <a:t>How do you “point backwards” in a “foreign key relationship,” e.g. Address </a:t>
            </a:r>
            <a:r>
              <a:rPr lang="en-US" sz="1800" dirty="0">
                <a:sym typeface="Wingdings" pitchFamily="2" charset="2"/>
              </a:rPr>
              <a:t> User</a:t>
            </a:r>
          </a:p>
          <a:p>
            <a:pPr lvl="1"/>
            <a:r>
              <a:rPr lang="en-US" sz="1600" dirty="0"/>
              <a:t>“</a:t>
            </a:r>
            <a:r>
              <a:rPr lang="en-US" sz="1600" dirty="0" err="1"/>
              <a:t>href</a:t>
            </a:r>
            <a:r>
              <a:rPr lang="en-US" sz="1600" dirty="0"/>
              <a:t>” : “/</a:t>
            </a:r>
            <a:r>
              <a:rPr lang="en-US" sz="1600" dirty="0" err="1"/>
              <a:t>users?addressID</a:t>
            </a:r>
            <a:r>
              <a:rPr lang="en-US" sz="1600" dirty="0"/>
              <a:t>=201”</a:t>
            </a:r>
          </a:p>
          <a:p>
            <a:pPr lvl="1"/>
            <a:r>
              <a:rPr lang="en-US" sz="1600" dirty="0"/>
              <a:t>This means you store the </a:t>
            </a:r>
            <a:r>
              <a:rPr lang="en-US" sz="1600" dirty="0" err="1"/>
              <a:t>addressID</a:t>
            </a:r>
            <a:r>
              <a:rPr lang="en-US" sz="1600" dirty="0"/>
              <a:t> in the DB but return a link om REST.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E7AA41-0FC8-5E47-8DC9-46828CFFD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172" y="971550"/>
            <a:ext cx="2261091" cy="284638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7FF0F9E-AE2B-8A46-AB7B-B9873218F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Paths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176E66-30B8-F844-8C51-6DD8E8F4A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633" y="971550"/>
            <a:ext cx="2571967" cy="2768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425100-FFCA-604D-A997-2747429F8A1B}"/>
              </a:ext>
            </a:extLst>
          </p:cNvPr>
          <p:cNvSpPr txBox="1"/>
          <p:nvPr/>
        </p:nvSpPr>
        <p:spPr>
          <a:xfrm>
            <a:off x="3152622" y="813883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Composition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3B8AE2-66DF-F545-86CC-A628704699BB}"/>
              </a:ext>
            </a:extLst>
          </p:cNvPr>
          <p:cNvSpPr txBox="1"/>
          <p:nvPr/>
        </p:nvSpPr>
        <p:spPr>
          <a:xfrm>
            <a:off x="6934200" y="786884"/>
            <a:ext cx="1251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Association</a:t>
            </a:r>
          </a:p>
        </p:txBody>
      </p:sp>
    </p:spTree>
    <p:extLst>
      <p:ext uri="{BB962C8B-B14F-4D97-AF65-F5344CB8AC3E}">
        <p14:creationId xmlns:p14="http://schemas.microsoft.com/office/powerpoint/2010/main" val="41031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C523D0-80F0-FD4C-A457-2C255F97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/users [GET, POST]</a:t>
            </a:r>
          </a:p>
          <a:p>
            <a:pPr lvl="1"/>
            <a:r>
              <a:rPr lang="en-US" dirty="0"/>
              <a:t>POST: Data </a:t>
            </a:r>
            <a:r>
              <a:rPr lang="en-US" dirty="0">
                <a:sym typeface="Wingdings" pitchFamily="2" charset="2"/>
              </a:rPr>
              <a:t> Collection of Users  INSERT INTO .... ...</a:t>
            </a:r>
          </a:p>
          <a:p>
            <a:pPr lvl="1"/>
            <a:r>
              <a:rPr lang="en-US" dirty="0">
                <a:sym typeface="Wingdings" pitchFamily="2" charset="2"/>
              </a:rPr>
              <a:t>GET:  SELECT * WHERE .... .....</a:t>
            </a:r>
          </a:p>
          <a:p>
            <a:pPr lvl="2"/>
            <a:r>
              <a:rPr lang="en-US" dirty="0">
                <a:sym typeface="Wingdings" pitchFamily="2" charset="2"/>
              </a:rPr>
              <a:t>/users</a:t>
            </a:r>
          </a:p>
          <a:p>
            <a:pPr lvl="2"/>
            <a:r>
              <a:rPr lang="en-US" dirty="0">
                <a:sym typeface="Wingdings" pitchFamily="2" charset="2"/>
              </a:rPr>
              <a:t>/</a:t>
            </a:r>
            <a:r>
              <a:rPr lang="en-US" dirty="0" err="1">
                <a:sym typeface="Wingdings" pitchFamily="2" charset="2"/>
              </a:rPr>
              <a:t>users?last_name</a:t>
            </a:r>
            <a:r>
              <a:rPr lang="en-US" dirty="0">
                <a:sym typeface="Wingdings" pitchFamily="2" charset="2"/>
              </a:rPr>
              <a:t>=</a:t>
            </a:r>
            <a:r>
              <a:rPr lang="en-US" dirty="0" err="1">
                <a:sym typeface="Wingdings" pitchFamily="2" charset="2"/>
              </a:rPr>
              <a:t>Ferguson&amp;iq</a:t>
            </a:r>
            <a:r>
              <a:rPr lang="en-US" dirty="0">
                <a:sym typeface="Wingdings" pitchFamily="2" charset="2"/>
              </a:rPr>
              <a:t>=40 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	select * from users where </a:t>
            </a:r>
            <a:r>
              <a:rPr lang="en-US" dirty="0" err="1">
                <a:sym typeface="Wingdings" pitchFamily="2" charset="2"/>
              </a:rPr>
              <a:t>last_name</a:t>
            </a:r>
            <a:r>
              <a:rPr lang="en-US" dirty="0">
                <a:sym typeface="Wingdings" pitchFamily="2" charset="2"/>
              </a:rPr>
              <a:t>=‘Ferguson’ and </a:t>
            </a:r>
            <a:r>
              <a:rPr lang="en-US" dirty="0" err="1">
                <a:sym typeface="Wingdings" pitchFamily="2" charset="2"/>
              </a:rPr>
              <a:t>iq</a:t>
            </a:r>
            <a:r>
              <a:rPr lang="en-US" dirty="0">
                <a:sym typeface="Wingdings" pitchFamily="2" charset="2"/>
              </a:rPr>
              <a:t>=40</a:t>
            </a:r>
          </a:p>
          <a:p>
            <a:pPr lvl="2"/>
            <a:r>
              <a:rPr lang="en-US" dirty="0">
                <a:sym typeface="Wingdings" pitchFamily="2" charset="2"/>
              </a:rPr>
              <a:t>/</a:t>
            </a:r>
            <a:r>
              <a:rPr lang="en-US" dirty="0" err="1">
                <a:sym typeface="Wingdings" pitchFamily="2" charset="2"/>
              </a:rPr>
              <a:t>users?last_name</a:t>
            </a:r>
            <a:r>
              <a:rPr lang="en-US" dirty="0">
                <a:sym typeface="Wingdings" pitchFamily="2" charset="2"/>
              </a:rPr>
              <a:t>=</a:t>
            </a:r>
            <a:r>
              <a:rPr lang="en-US" dirty="0" err="1">
                <a:sym typeface="Wingdings" pitchFamily="2" charset="2"/>
              </a:rPr>
              <a:t>Ferguson&amp;iq</a:t>
            </a:r>
            <a:r>
              <a:rPr lang="en-US" dirty="0">
                <a:sym typeface="Wingdings" pitchFamily="2" charset="2"/>
              </a:rPr>
              <a:t>=40&amp;fields=</a:t>
            </a:r>
            <a:r>
              <a:rPr lang="en-US" dirty="0" err="1">
                <a:sym typeface="Wingdings" pitchFamily="2" charset="2"/>
              </a:rPr>
              <a:t>last_name,first_name,iq,hat_size</a:t>
            </a:r>
            <a:r>
              <a:rPr lang="en-US" dirty="0">
                <a:sym typeface="Wingdings" pitchFamily="2" charset="2"/>
              </a:rPr>
              <a:t> </a:t>
            </a:r>
          </a:p>
          <a:p>
            <a:pPr lvl="3"/>
            <a:r>
              <a:rPr lang="en-US" dirty="0">
                <a:sym typeface="Wingdings" pitchFamily="2" charset="2"/>
              </a:rPr>
              <a:t>Select </a:t>
            </a:r>
            <a:r>
              <a:rPr lang="en-US" dirty="0" err="1">
                <a:sym typeface="Wingdings" pitchFamily="2" charset="2"/>
              </a:rPr>
              <a:t>last_name</a:t>
            </a:r>
            <a:r>
              <a:rPr lang="en-US" dirty="0">
                <a:sym typeface="Wingdings" pitchFamily="2" charset="2"/>
              </a:rPr>
              <a:t>, </a:t>
            </a:r>
            <a:r>
              <a:rPr lang="en-US" dirty="0" err="1">
                <a:sym typeface="Wingdings" pitchFamily="2" charset="2"/>
              </a:rPr>
              <a:t>first_name</a:t>
            </a:r>
            <a:r>
              <a:rPr lang="en-US" dirty="0">
                <a:sym typeface="Wingdings" pitchFamily="2" charset="2"/>
              </a:rPr>
              <a:t>, </a:t>
            </a:r>
            <a:r>
              <a:rPr lang="en-US" dirty="0" err="1">
                <a:sym typeface="Wingdings" pitchFamily="2" charset="2"/>
              </a:rPr>
              <a:t>iq</a:t>
            </a:r>
            <a:r>
              <a:rPr lang="en-US" dirty="0">
                <a:sym typeface="Wingdings" pitchFamily="2" charset="2"/>
              </a:rPr>
              <a:t>, </a:t>
            </a:r>
            <a:r>
              <a:rPr lang="en-US" dirty="0" err="1">
                <a:sym typeface="Wingdings" pitchFamily="2" charset="2"/>
              </a:rPr>
              <a:t>hat_size</a:t>
            </a:r>
            <a:r>
              <a:rPr lang="en-US" dirty="0">
                <a:sym typeface="Wingdings" pitchFamily="2" charset="2"/>
              </a:rPr>
              <a:t> from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	users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		where </a:t>
            </a:r>
            <a:r>
              <a:rPr lang="en-US" dirty="0" err="1">
                <a:sym typeface="Wingdings" pitchFamily="2" charset="2"/>
              </a:rPr>
              <a:t>last_name</a:t>
            </a:r>
            <a:r>
              <a:rPr lang="en-US" dirty="0">
                <a:sym typeface="Wingdings" pitchFamily="2" charset="2"/>
              </a:rPr>
              <a:t>=‘Ferguson’ and </a:t>
            </a:r>
            <a:r>
              <a:rPr lang="en-US" dirty="0" err="1">
                <a:sym typeface="Wingdings" pitchFamily="2" charset="2"/>
              </a:rPr>
              <a:t>iq</a:t>
            </a:r>
            <a:r>
              <a:rPr lang="en-US" dirty="0">
                <a:sym typeface="Wingdings" pitchFamily="2" charset="2"/>
              </a:rPr>
              <a:t>=40</a:t>
            </a:r>
          </a:p>
          <a:p>
            <a:r>
              <a:rPr lang="en-US" sz="1400" dirty="0">
                <a:sym typeface="Wingdings" pitchFamily="2" charset="2"/>
              </a:rPr>
              <a:t>/</a:t>
            </a:r>
            <a:r>
              <a:rPr lang="en-US" sz="1400" dirty="0" err="1">
                <a:sym typeface="Wingdings" pitchFamily="2" charset="2"/>
              </a:rPr>
              <a:t>users?last_name</a:t>
            </a:r>
            <a:r>
              <a:rPr lang="en-US" sz="1400" dirty="0">
                <a:sym typeface="Wingdings" pitchFamily="2" charset="2"/>
              </a:rPr>
              <a:t>=</a:t>
            </a:r>
            <a:r>
              <a:rPr lang="en-US" sz="1400" dirty="0" err="1">
                <a:sym typeface="Wingdings" pitchFamily="2" charset="2"/>
              </a:rPr>
              <a:t>Ferguson&amp;iq</a:t>
            </a:r>
            <a:r>
              <a:rPr lang="en-US" sz="1400" dirty="0">
                <a:sym typeface="Wingdings" pitchFamily="2" charset="2"/>
              </a:rPr>
              <a:t>=40&amp;fields=</a:t>
            </a:r>
            <a:r>
              <a:rPr lang="en-US" sz="1400" dirty="0" err="1">
                <a:sym typeface="Wingdings" pitchFamily="2" charset="2"/>
              </a:rPr>
              <a:t>last_name,first_name,iq,hat_size&amp;limit</a:t>
            </a:r>
            <a:r>
              <a:rPr lang="en-US" sz="1400" dirty="0">
                <a:sym typeface="Wingdings" pitchFamily="2" charset="2"/>
              </a:rPr>
              <a:t>=10&amp;offset=10</a:t>
            </a:r>
          </a:p>
          <a:p>
            <a:pPr lvl="1"/>
            <a:r>
              <a:rPr lang="en-US" sz="1200" dirty="0">
                <a:sym typeface="Wingdings" pitchFamily="2" charset="2"/>
              </a:rPr>
              <a:t>Select </a:t>
            </a:r>
            <a:r>
              <a:rPr lang="en-US" sz="1200" dirty="0" err="1">
                <a:sym typeface="Wingdings" pitchFamily="2" charset="2"/>
              </a:rPr>
              <a:t>last_name</a:t>
            </a:r>
            <a:r>
              <a:rPr lang="en-US" sz="1200" dirty="0">
                <a:sym typeface="Wingdings" pitchFamily="2" charset="2"/>
              </a:rPr>
              <a:t>, </a:t>
            </a:r>
            <a:r>
              <a:rPr lang="en-US" sz="1200" dirty="0" err="1">
                <a:sym typeface="Wingdings" pitchFamily="2" charset="2"/>
              </a:rPr>
              <a:t>first_name</a:t>
            </a:r>
            <a:r>
              <a:rPr lang="en-US" sz="1200" dirty="0">
                <a:sym typeface="Wingdings" pitchFamily="2" charset="2"/>
              </a:rPr>
              <a:t>, </a:t>
            </a:r>
            <a:r>
              <a:rPr lang="en-US" sz="1200" dirty="0" err="1">
                <a:sym typeface="Wingdings" pitchFamily="2" charset="2"/>
              </a:rPr>
              <a:t>iq</a:t>
            </a:r>
            <a:r>
              <a:rPr lang="en-US" sz="1200" dirty="0">
                <a:sym typeface="Wingdings" pitchFamily="2" charset="2"/>
              </a:rPr>
              <a:t>, </a:t>
            </a:r>
            <a:r>
              <a:rPr lang="en-US" sz="1200" dirty="0" err="1">
                <a:sym typeface="Wingdings" pitchFamily="2" charset="2"/>
              </a:rPr>
              <a:t>hat_size</a:t>
            </a:r>
            <a:r>
              <a:rPr lang="en-US" sz="1200" dirty="0">
                <a:sym typeface="Wingdings" pitchFamily="2" charset="2"/>
              </a:rPr>
              <a:t> from</a:t>
            </a:r>
            <a:br>
              <a:rPr lang="en-US" sz="1200" dirty="0">
                <a:sym typeface="Wingdings" pitchFamily="2" charset="2"/>
              </a:rPr>
            </a:br>
            <a:r>
              <a:rPr lang="en-US" sz="1200" dirty="0">
                <a:sym typeface="Wingdings" pitchFamily="2" charset="2"/>
              </a:rPr>
              <a:t>	users</a:t>
            </a:r>
            <a:br>
              <a:rPr lang="en-US" sz="1200" dirty="0">
                <a:sym typeface="Wingdings" pitchFamily="2" charset="2"/>
              </a:rPr>
            </a:br>
            <a:r>
              <a:rPr lang="en-US" sz="1200" dirty="0">
                <a:sym typeface="Wingdings" pitchFamily="2" charset="2"/>
              </a:rPr>
              <a:t>		where </a:t>
            </a:r>
            <a:r>
              <a:rPr lang="en-US" sz="1200" dirty="0" err="1">
                <a:sym typeface="Wingdings" pitchFamily="2" charset="2"/>
              </a:rPr>
              <a:t>last_name</a:t>
            </a:r>
            <a:r>
              <a:rPr lang="en-US" sz="1200" dirty="0">
                <a:sym typeface="Wingdings" pitchFamily="2" charset="2"/>
              </a:rPr>
              <a:t>=‘Ferguson’ and </a:t>
            </a:r>
            <a:r>
              <a:rPr lang="en-US" sz="1200" dirty="0" err="1">
                <a:sym typeface="Wingdings" pitchFamily="2" charset="2"/>
              </a:rPr>
              <a:t>iq</a:t>
            </a:r>
            <a:r>
              <a:rPr lang="en-US" sz="1200" dirty="0">
                <a:sym typeface="Wingdings" pitchFamily="2" charset="2"/>
              </a:rPr>
              <a:t>=40</a:t>
            </a:r>
            <a:br>
              <a:rPr lang="en-US" sz="1200" dirty="0">
                <a:sym typeface="Wingdings" pitchFamily="2" charset="2"/>
              </a:rPr>
            </a:br>
            <a:r>
              <a:rPr lang="en-US" sz="1200" dirty="0">
                <a:sym typeface="Wingdings" pitchFamily="2" charset="2"/>
              </a:rPr>
              <a:t>	limit =10 offset =10</a:t>
            </a:r>
          </a:p>
          <a:p>
            <a:pPr lvl="1"/>
            <a:endParaRPr lang="en-US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B70C79-8CBC-C34F-AD73-A0BCEB300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Users</a:t>
            </a:r>
          </a:p>
        </p:txBody>
      </p:sp>
    </p:spTree>
    <p:extLst>
      <p:ext uri="{BB962C8B-B14F-4D97-AF65-F5344CB8AC3E}">
        <p14:creationId xmlns:p14="http://schemas.microsoft.com/office/powerpoint/2010/main" val="1493109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187B59-CD26-5A43-9E52-3517245E1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2BDD24-4D6D-FF42-9F78-901E5D4F9AAF}"/>
              </a:ext>
            </a:extLst>
          </p:cNvPr>
          <p:cNvSpPr txBox="1"/>
          <p:nvPr/>
        </p:nvSpPr>
        <p:spPr>
          <a:xfrm>
            <a:off x="1905000" y="1325255"/>
            <a:ext cx="84582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{</a:t>
            </a:r>
          </a:p>
          <a:p>
            <a:r>
              <a:rPr lang="en-US" sz="1200" dirty="0"/>
              <a:t>	“</a:t>
            </a:r>
            <a:r>
              <a:rPr lang="en-US" sz="1200" dirty="0" err="1"/>
              <a:t>rel</a:t>
            </a:r>
            <a:r>
              <a:rPr lang="en-US" sz="1200" dirty="0"/>
              <a:t>”: “next”,</a:t>
            </a:r>
          </a:p>
          <a:p>
            <a:r>
              <a:rPr lang="en-US" sz="1200" dirty="0"/>
              <a:t>	“</a:t>
            </a:r>
            <a:r>
              <a:rPr lang="en-US" sz="1200" dirty="0" err="1"/>
              <a:t>href</a:t>
            </a:r>
            <a:r>
              <a:rPr lang="en-US" sz="1200" dirty="0"/>
              <a:t>”: </a:t>
            </a:r>
            <a:r>
              <a:rPr lang="en-US" sz="1200" dirty="0">
                <a:sym typeface="Wingdings" pitchFamily="2" charset="2"/>
              </a:rPr>
              <a:t>/</a:t>
            </a:r>
            <a:r>
              <a:rPr lang="en-US" sz="1200" dirty="0" err="1">
                <a:sym typeface="Wingdings" pitchFamily="2" charset="2"/>
              </a:rPr>
              <a:t>users?last_name</a:t>
            </a:r>
            <a:r>
              <a:rPr lang="en-US" sz="1200" dirty="0">
                <a:sym typeface="Wingdings" pitchFamily="2" charset="2"/>
              </a:rPr>
              <a:t>=</a:t>
            </a:r>
            <a:r>
              <a:rPr lang="en-US" sz="1200" dirty="0" err="1">
                <a:sym typeface="Wingdings" pitchFamily="2" charset="2"/>
              </a:rPr>
              <a:t>Ferguson&amp;iq</a:t>
            </a:r>
            <a:r>
              <a:rPr lang="en-US" sz="1200" dirty="0">
                <a:sym typeface="Wingdings" pitchFamily="2" charset="2"/>
              </a:rPr>
              <a:t>=40&amp;fields=</a:t>
            </a:r>
            <a:r>
              <a:rPr lang="en-US" sz="1200" dirty="0" err="1">
                <a:sym typeface="Wingdings" pitchFamily="2" charset="2"/>
              </a:rPr>
              <a:t>last_name,first_name,iq,hat_size&amp;limit</a:t>
            </a:r>
            <a:r>
              <a:rPr lang="en-US" sz="1200" dirty="0">
                <a:sym typeface="Wingdings" pitchFamily="2" charset="2"/>
              </a:rPr>
              <a:t>=10&amp;offset=20</a:t>
            </a:r>
            <a:br>
              <a:rPr lang="en-US" sz="1200" dirty="0">
                <a:sym typeface="Wingdings" pitchFamily="2" charset="2"/>
              </a:rPr>
            </a:br>
            <a:r>
              <a:rPr lang="en-US" sz="1200" dirty="0">
                <a:sym typeface="Wingdings" pitchFamily="2" charset="2"/>
              </a:rPr>
              <a:t>},</a:t>
            </a:r>
          </a:p>
          <a:p>
            <a:r>
              <a:rPr lang="en-US" sz="1200" dirty="0"/>
              <a:t>{</a:t>
            </a:r>
          </a:p>
          <a:p>
            <a:r>
              <a:rPr lang="en-US" sz="1200" dirty="0"/>
              <a:t>	“</a:t>
            </a:r>
            <a:r>
              <a:rPr lang="en-US" sz="1200" dirty="0" err="1"/>
              <a:t>rel</a:t>
            </a:r>
            <a:r>
              <a:rPr lang="en-US" sz="1200" dirty="0"/>
              <a:t>”: “</a:t>
            </a:r>
            <a:r>
              <a:rPr lang="en-US" sz="1200" dirty="0" err="1"/>
              <a:t>prev</a:t>
            </a:r>
            <a:r>
              <a:rPr lang="en-US" sz="1200" dirty="0"/>
              <a:t>”,</a:t>
            </a:r>
          </a:p>
          <a:p>
            <a:r>
              <a:rPr lang="en-US" sz="1200" dirty="0"/>
              <a:t>	“</a:t>
            </a:r>
            <a:r>
              <a:rPr lang="en-US" sz="1200" dirty="0" err="1"/>
              <a:t>href</a:t>
            </a:r>
            <a:r>
              <a:rPr lang="en-US" sz="1200" dirty="0"/>
              <a:t>”: </a:t>
            </a:r>
            <a:r>
              <a:rPr lang="en-US" sz="1200" dirty="0">
                <a:sym typeface="Wingdings" pitchFamily="2" charset="2"/>
              </a:rPr>
              <a:t>/</a:t>
            </a:r>
            <a:r>
              <a:rPr lang="en-US" sz="1200" dirty="0" err="1">
                <a:sym typeface="Wingdings" pitchFamily="2" charset="2"/>
              </a:rPr>
              <a:t>users?last_name</a:t>
            </a:r>
            <a:r>
              <a:rPr lang="en-US" sz="1200" dirty="0">
                <a:sym typeface="Wingdings" pitchFamily="2" charset="2"/>
              </a:rPr>
              <a:t>=</a:t>
            </a:r>
            <a:r>
              <a:rPr lang="en-US" sz="1200" dirty="0" err="1">
                <a:sym typeface="Wingdings" pitchFamily="2" charset="2"/>
              </a:rPr>
              <a:t>Ferguson&amp;iq</a:t>
            </a:r>
            <a:r>
              <a:rPr lang="en-US" sz="1200" dirty="0">
                <a:sym typeface="Wingdings" pitchFamily="2" charset="2"/>
              </a:rPr>
              <a:t>=40&amp;fields=</a:t>
            </a:r>
            <a:r>
              <a:rPr lang="en-US" sz="1200" dirty="0" err="1">
                <a:sym typeface="Wingdings" pitchFamily="2" charset="2"/>
              </a:rPr>
              <a:t>last_name,first_name,iq,hat_size&amp;limit</a:t>
            </a:r>
            <a:r>
              <a:rPr lang="en-US" sz="1200" dirty="0">
                <a:sym typeface="Wingdings" pitchFamily="2" charset="2"/>
              </a:rPr>
              <a:t>=10&amp;offset=0</a:t>
            </a:r>
            <a:br>
              <a:rPr lang="en-US" sz="1200" dirty="0">
                <a:sym typeface="Wingdings" pitchFamily="2" charset="2"/>
              </a:rPr>
            </a:br>
            <a:r>
              <a:rPr lang="en-US" sz="1200" dirty="0">
                <a:sym typeface="Wingdings" pitchFamily="2" charset="2"/>
              </a:rPr>
              <a:t>},</a:t>
            </a:r>
          </a:p>
          <a:p>
            <a:r>
              <a:rPr lang="en-US" sz="1200" dirty="0"/>
              <a:t>{</a:t>
            </a:r>
          </a:p>
          <a:p>
            <a:r>
              <a:rPr lang="en-US" sz="1200" dirty="0"/>
              <a:t>	“</a:t>
            </a:r>
            <a:r>
              <a:rPr lang="en-US" sz="1200" dirty="0" err="1"/>
              <a:t>rel</a:t>
            </a:r>
            <a:r>
              <a:rPr lang="en-US" sz="1200" dirty="0"/>
              <a:t>”: “self”,</a:t>
            </a:r>
          </a:p>
          <a:p>
            <a:r>
              <a:rPr lang="en-US" sz="1200" dirty="0"/>
              <a:t>	“</a:t>
            </a:r>
            <a:r>
              <a:rPr lang="en-US" sz="1200" dirty="0" err="1"/>
              <a:t>href</a:t>
            </a:r>
            <a:r>
              <a:rPr lang="en-US" sz="1200" dirty="0"/>
              <a:t>”: </a:t>
            </a:r>
            <a:r>
              <a:rPr lang="en-US" sz="1200" dirty="0">
                <a:sym typeface="Wingdings" pitchFamily="2" charset="2"/>
              </a:rPr>
              <a:t>/</a:t>
            </a:r>
            <a:r>
              <a:rPr lang="en-US" sz="1200" dirty="0" err="1">
                <a:sym typeface="Wingdings" pitchFamily="2" charset="2"/>
              </a:rPr>
              <a:t>users?last_name</a:t>
            </a:r>
            <a:r>
              <a:rPr lang="en-US" sz="1200" dirty="0">
                <a:sym typeface="Wingdings" pitchFamily="2" charset="2"/>
              </a:rPr>
              <a:t>=</a:t>
            </a:r>
            <a:r>
              <a:rPr lang="en-US" sz="1200" dirty="0" err="1">
                <a:sym typeface="Wingdings" pitchFamily="2" charset="2"/>
              </a:rPr>
              <a:t>Ferguson&amp;iq</a:t>
            </a:r>
            <a:r>
              <a:rPr lang="en-US" sz="1200" dirty="0">
                <a:sym typeface="Wingdings" pitchFamily="2" charset="2"/>
              </a:rPr>
              <a:t>=40&amp;fields=</a:t>
            </a:r>
            <a:r>
              <a:rPr lang="en-US" sz="1200" dirty="0" err="1">
                <a:sym typeface="Wingdings" pitchFamily="2" charset="2"/>
              </a:rPr>
              <a:t>last_name,first_name,iq,hat_size&amp;limit</a:t>
            </a:r>
            <a:r>
              <a:rPr lang="en-US" sz="1200" dirty="0">
                <a:sym typeface="Wingdings" pitchFamily="2" charset="2"/>
              </a:rPr>
              <a:t>=10&amp;offset=10</a:t>
            </a:r>
            <a:br>
              <a:rPr lang="en-US" sz="1200" dirty="0">
                <a:sym typeface="Wingdings" pitchFamily="2" charset="2"/>
              </a:rPr>
            </a:br>
            <a:r>
              <a:rPr lang="en-US" sz="1200" dirty="0">
                <a:sym typeface="Wingdings" pitchFamily="2" charset="2"/>
              </a:rPr>
              <a:t>}</a:t>
            </a:r>
          </a:p>
          <a:p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8DFEA5-5567-4F4B-9E02-5EC733A4E6AE}"/>
              </a:ext>
            </a:extLst>
          </p:cNvPr>
          <p:cNvSpPr/>
          <p:nvPr/>
        </p:nvSpPr>
        <p:spPr>
          <a:xfrm>
            <a:off x="154702" y="1809750"/>
            <a:ext cx="1351430" cy="1143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CE7F00-6091-1D4B-B4A2-8C6CA9118153}"/>
              </a:ext>
            </a:extLst>
          </p:cNvPr>
          <p:cNvSpPr/>
          <p:nvPr/>
        </p:nvSpPr>
        <p:spPr>
          <a:xfrm>
            <a:off x="228600" y="2571750"/>
            <a:ext cx="439332" cy="3715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E6233C-FC3D-AA4A-B979-0F4DCE1150B1}"/>
              </a:ext>
            </a:extLst>
          </p:cNvPr>
          <p:cNvSpPr/>
          <p:nvPr/>
        </p:nvSpPr>
        <p:spPr>
          <a:xfrm>
            <a:off x="1014511" y="2556083"/>
            <a:ext cx="439332" cy="3715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Prev</a:t>
            </a:r>
            <a:endParaRPr lang="en-US" sz="10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5538D3-0F91-2B44-87B7-E0FF5951635B}"/>
              </a:ext>
            </a:extLst>
          </p:cNvPr>
          <p:cNvCxnSpPr/>
          <p:nvPr/>
        </p:nvCxnSpPr>
        <p:spPr>
          <a:xfrm>
            <a:off x="457200" y="2952750"/>
            <a:ext cx="1600200" cy="304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25B56AE-6302-EB4C-AAA9-2C1BA171CB6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1453843" y="1773226"/>
            <a:ext cx="908357" cy="968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549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Motivating Scenario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AB0E8B38-9DC2-1F47-A4D5-580C7FF0CE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/>
              <a:t>9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E6156 – Topics in SW Engineering: Lecture 4: APIs, REST, SSO, Events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2021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197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sharepoint/v3/field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62226</TotalTime>
  <Words>2420</Words>
  <Application>Microsoft Macintosh PowerPoint</Application>
  <PresentationFormat>On-screen Show (16:9)</PresentationFormat>
  <Paragraphs>291</Paragraphs>
  <Slides>36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Arial</vt:lpstr>
      <vt:lpstr>Calibri</vt:lpstr>
      <vt:lpstr>Century Schoolbook</vt:lpstr>
      <vt:lpstr>charter</vt:lpstr>
      <vt:lpstr>Courier New</vt:lpstr>
      <vt:lpstr>Helvetica</vt:lpstr>
      <vt:lpstr>Museo For Dell</vt:lpstr>
      <vt:lpstr>Museo Sans For Dell</vt:lpstr>
      <vt:lpstr>sohne</vt:lpstr>
      <vt:lpstr>Times New Roman</vt:lpstr>
      <vt:lpstr>Office Theme</vt:lpstr>
      <vt:lpstr>PowerPoint Presentation</vt:lpstr>
      <vt:lpstr>PowerPoint Presentation</vt:lpstr>
      <vt:lpstr>Agenda</vt:lpstr>
      <vt:lpstr>PowerPoint Presentation</vt:lpstr>
      <vt:lpstr>Simple Flask Application – Configuration</vt:lpstr>
      <vt:lpstr>Resource Paths</vt:lpstr>
      <vt:lpstr>Users</vt:lpstr>
      <vt:lpstr>PowerPoint Presentation</vt:lpstr>
      <vt:lpstr>PowerPoint Presentation</vt:lpstr>
      <vt:lpstr>User Registration, Login and Profile</vt:lpstr>
      <vt:lpstr>Modifying My Sample (Core) Project</vt:lpstr>
      <vt:lpstr>User Service</vt:lpstr>
      <vt:lpstr>PowerPoint Presentation</vt:lpstr>
      <vt:lpstr>Overview (http://tutorials.jenkov.com/oauth2/index.html)</vt:lpstr>
      <vt:lpstr>Roles/Flows</vt:lpstr>
      <vt:lpstr>Facebook </vt:lpstr>
      <vt:lpstr>PowerPoint Presentation</vt:lpstr>
      <vt:lpstr>Stateless</vt:lpstr>
      <vt:lpstr>Stateless</vt:lpstr>
      <vt:lpstr>REST and Isolation: Read then Update Conflict</vt:lpstr>
      <vt:lpstr>Isolation/Concurrency Control</vt:lpstr>
      <vt:lpstr>Conditional Processing  (https://blog.4psa.com/rest-best-practices-managing-concurrent-updates/)</vt:lpstr>
      <vt:lpstr>Layered System</vt:lpstr>
      <vt:lpstr>Layered Architecture</vt:lpstr>
      <vt:lpstr>Layered Architecture</vt:lpstr>
      <vt:lpstr>Composition and Asynchronous Method Invocation</vt:lpstr>
      <vt:lpstr>Asynchronous Requests – Pattern 1</vt:lpstr>
      <vt:lpstr>Success Response Codes</vt:lpstr>
      <vt:lpstr>PowerPoint Presentation</vt:lpstr>
      <vt:lpstr>Address Verification (Demo)</vt:lpstr>
      <vt:lpstr>Address Verification (Demo)</vt:lpstr>
      <vt:lpstr>Address Verification Flow</vt:lpstr>
      <vt:lpstr>Address Verification Flow</vt:lpstr>
      <vt:lpstr>PowerPoint Presentation</vt:lpstr>
      <vt:lpstr>Middleware</vt:lpstr>
      <vt:lpstr>Middleware and Flask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Donald Ferguson</cp:lastModifiedBy>
  <cp:revision>581</cp:revision>
  <cp:lastPrinted>2018-11-15T21:01:50Z</cp:lastPrinted>
  <dcterms:created xsi:type="dcterms:W3CDTF">2010-04-12T23:12:02Z</dcterms:created>
  <dcterms:modified xsi:type="dcterms:W3CDTF">2021-10-04T14:17:13Z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